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440" r:id="rId3"/>
    <p:sldId id="370" r:id="rId4"/>
    <p:sldId id="397" r:id="rId5"/>
    <p:sldId id="423" r:id="rId6"/>
    <p:sldId id="428" r:id="rId7"/>
    <p:sldId id="430" r:id="rId8"/>
    <p:sldId id="436" r:id="rId9"/>
    <p:sldId id="437" r:id="rId10"/>
    <p:sldId id="443" r:id="rId1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451" autoAdjust="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3D6AC-04B0-4E78-AB9D-409DB9C6D7DB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CF1B-CF90-43A9-BCF0-C69C47C5D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77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Taustaslaid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dirty="0" err="1">
                <a:latin typeface="Calibri  "/>
                <a:ea typeface="Roboto Condensed" panose="02000000000000000000" pitchFamily="2" charset="0"/>
              </a:rPr>
              <a:t>There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general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agreement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across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different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stakeholders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that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better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integration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needed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,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the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question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how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to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best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achieve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it</a:t>
            </a:r>
            <a:endParaRPr lang="en-GB" dirty="0">
              <a:latin typeface="Calibri  "/>
              <a:ea typeface="Roboto Condensed" panose="02000000000000000000" pitchFamily="2" charset="0"/>
            </a:endParaRPr>
          </a:p>
          <a:p>
            <a:pPr marL="0" indent="0">
              <a:buNone/>
            </a:pPr>
            <a:endParaRPr lang="et-EE" dirty="0">
              <a:latin typeface="Calibri  "/>
              <a:ea typeface="Roboto Condensed" panose="02000000000000000000" pitchFamily="2" charset="0"/>
            </a:endParaRPr>
          </a:p>
          <a:p>
            <a:pPr marL="0" indent="0">
              <a:buNone/>
            </a:pPr>
            <a:r>
              <a:rPr lang="et-EE" dirty="0" err="1">
                <a:latin typeface="Calibri  "/>
                <a:ea typeface="Roboto Condensed" panose="02000000000000000000" pitchFamily="2" charset="0"/>
              </a:rPr>
              <a:t>With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the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support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of EC SRSS and International Foundation of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Integrated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Care (IFIC),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taking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lessons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learnt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from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different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pilots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and </a:t>
            </a:r>
            <a:r>
              <a:rPr lang="et-EE" dirty="0" err="1">
                <a:latin typeface="Calibri  "/>
                <a:ea typeface="Roboto Condensed" panose="02000000000000000000" pitchFamily="2" charset="0"/>
              </a:rPr>
              <a:t>initiatives</a:t>
            </a:r>
            <a:r>
              <a:rPr lang="et-EE" dirty="0">
                <a:latin typeface="Calibri  "/>
                <a:ea typeface="Roboto Condensed" panose="02000000000000000000" pitchFamily="2" charset="0"/>
              </a:rPr>
              <a:t> and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creating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an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integration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strategy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and „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back-office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“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support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to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scale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good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solutions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,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measure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the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impact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and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plan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future</a:t>
            </a:r>
            <a:r>
              <a:rPr lang="et-EE" b="1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b="1" dirty="0" err="1">
                <a:latin typeface="Calibri  "/>
                <a:ea typeface="Roboto Condensed" panose="02000000000000000000" pitchFamily="2" charset="0"/>
              </a:rPr>
              <a:t>changes</a:t>
            </a:r>
            <a:endParaRPr lang="et-EE" b="1" dirty="0">
              <a:latin typeface="Calibri  "/>
              <a:ea typeface="Roboto Condensed" panose="02000000000000000000" pitchFamily="2" charset="0"/>
            </a:endParaRPr>
          </a:p>
          <a:p>
            <a:endParaRPr lang="en-GB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AE6BD9-CF2D-4F83-9A10-20277939D049}" type="slidenum">
              <a:rPr lang="et-EE" smtClean="0"/>
              <a:pPr>
                <a:defRPr/>
              </a:pPr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78260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Taustaslaid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r>
              <a:rPr lang="et-EE" dirty="0" err="1"/>
              <a:t>We</a:t>
            </a:r>
            <a:r>
              <a:rPr lang="et-EE" dirty="0"/>
              <a:t> </a:t>
            </a:r>
            <a:r>
              <a:rPr lang="et-EE" dirty="0" err="1"/>
              <a:t>don’t</a:t>
            </a:r>
            <a:r>
              <a:rPr lang="et-EE" dirty="0"/>
              <a:t> </a:t>
            </a:r>
            <a:r>
              <a:rPr lang="et-EE" dirty="0" err="1"/>
              <a:t>often</a:t>
            </a:r>
            <a:r>
              <a:rPr lang="et-EE" dirty="0"/>
              <a:t> have </a:t>
            </a:r>
            <a:r>
              <a:rPr lang="et-EE" dirty="0" err="1"/>
              <a:t>enough</a:t>
            </a:r>
            <a:r>
              <a:rPr lang="et-EE" dirty="0"/>
              <a:t> </a:t>
            </a:r>
            <a:r>
              <a:rPr lang="et-EE" dirty="0" err="1"/>
              <a:t>data</a:t>
            </a:r>
            <a:r>
              <a:rPr lang="et-EE" baseline="0" dirty="0"/>
              <a:t> </a:t>
            </a:r>
            <a:r>
              <a:rPr lang="et-EE" baseline="0" dirty="0" err="1"/>
              <a:t>to</a:t>
            </a:r>
            <a:r>
              <a:rPr lang="et-EE" baseline="0" dirty="0"/>
              <a:t> </a:t>
            </a:r>
            <a:r>
              <a:rPr lang="et-EE" baseline="0" dirty="0" err="1"/>
              <a:t>plan</a:t>
            </a:r>
            <a:r>
              <a:rPr lang="et-EE" baseline="0" dirty="0"/>
              <a:t> </a:t>
            </a:r>
            <a:r>
              <a:rPr lang="et-EE" baseline="0" dirty="0" err="1"/>
              <a:t>policies</a:t>
            </a:r>
            <a:endParaRPr lang="et-EE" baseline="0" dirty="0"/>
          </a:p>
          <a:p>
            <a:endParaRPr lang="et-EE" baseline="0" dirty="0"/>
          </a:p>
          <a:p>
            <a:r>
              <a:rPr lang="et-EE" dirty="0" err="1"/>
              <a:t>We</a:t>
            </a:r>
            <a:r>
              <a:rPr lang="et-EE" dirty="0"/>
              <a:t> </a:t>
            </a:r>
            <a:r>
              <a:rPr lang="et-EE" dirty="0" err="1"/>
              <a:t>do</a:t>
            </a:r>
            <a:r>
              <a:rPr lang="et-EE" dirty="0"/>
              <a:t> </a:t>
            </a:r>
            <a:r>
              <a:rPr lang="et-EE" dirty="0" err="1"/>
              <a:t>know</a:t>
            </a:r>
            <a:r>
              <a:rPr lang="et-EE" dirty="0"/>
              <a:t> </a:t>
            </a:r>
            <a:r>
              <a:rPr lang="et-EE" dirty="0" err="1"/>
              <a:t>that</a:t>
            </a:r>
            <a:r>
              <a:rPr lang="et-EE" dirty="0"/>
              <a:t> </a:t>
            </a:r>
            <a:r>
              <a:rPr lang="et-EE" dirty="0" err="1"/>
              <a:t>around</a:t>
            </a:r>
            <a:r>
              <a:rPr lang="et-EE" dirty="0"/>
              <a:t> 16</a:t>
            </a:r>
            <a:r>
              <a:rPr lang="et-EE" baseline="0" dirty="0"/>
              <a:t> 000 </a:t>
            </a:r>
            <a:r>
              <a:rPr lang="et-EE" baseline="0" dirty="0" err="1"/>
              <a:t>people</a:t>
            </a:r>
            <a:r>
              <a:rPr lang="et-EE" baseline="0" dirty="0"/>
              <a:t> </a:t>
            </a:r>
            <a:r>
              <a:rPr lang="et-EE" baseline="0" dirty="0" err="1"/>
              <a:t>receive</a:t>
            </a:r>
            <a:r>
              <a:rPr lang="et-EE" baseline="0" dirty="0"/>
              <a:t> </a:t>
            </a:r>
            <a:r>
              <a:rPr lang="et-EE" baseline="0" dirty="0" err="1"/>
              <a:t>social</a:t>
            </a:r>
            <a:r>
              <a:rPr lang="et-EE" baseline="0" dirty="0"/>
              <a:t> </a:t>
            </a:r>
            <a:r>
              <a:rPr lang="et-EE" baseline="0" dirty="0" err="1"/>
              <a:t>rehabilitation</a:t>
            </a:r>
            <a:r>
              <a:rPr lang="et-EE" baseline="0" dirty="0"/>
              <a:t> last </a:t>
            </a:r>
            <a:r>
              <a:rPr lang="et-EE" baseline="0" dirty="0" err="1"/>
              <a:t>year</a:t>
            </a:r>
            <a:r>
              <a:rPr lang="et-EE" baseline="0" dirty="0"/>
              <a:t>, </a:t>
            </a:r>
            <a:r>
              <a:rPr lang="et-EE" baseline="0" dirty="0" err="1"/>
              <a:t>around</a:t>
            </a:r>
            <a:r>
              <a:rPr lang="et-EE" baseline="0" dirty="0"/>
              <a:t> 5500 </a:t>
            </a:r>
            <a:r>
              <a:rPr lang="et-EE" baseline="0" dirty="0" err="1"/>
              <a:t>people</a:t>
            </a:r>
            <a:r>
              <a:rPr lang="et-EE" baseline="0" dirty="0"/>
              <a:t> </a:t>
            </a:r>
            <a:r>
              <a:rPr lang="et-EE" baseline="0" dirty="0" err="1"/>
              <a:t>special</a:t>
            </a:r>
            <a:r>
              <a:rPr lang="et-EE" baseline="0" dirty="0"/>
              <a:t> </a:t>
            </a:r>
            <a:r>
              <a:rPr lang="et-EE" baseline="0" dirty="0" err="1"/>
              <a:t>care</a:t>
            </a:r>
            <a:r>
              <a:rPr lang="et-EE" baseline="0" dirty="0"/>
              <a:t> </a:t>
            </a:r>
            <a:r>
              <a:rPr lang="et-EE" baseline="0" dirty="0" err="1"/>
              <a:t>services</a:t>
            </a:r>
            <a:r>
              <a:rPr lang="et-EE" baseline="0" dirty="0"/>
              <a:t>, </a:t>
            </a:r>
            <a:r>
              <a:rPr lang="et-EE" baseline="0" dirty="0" err="1"/>
              <a:t>around</a:t>
            </a:r>
            <a:r>
              <a:rPr lang="et-EE" baseline="0" dirty="0"/>
              <a:t> 2200 </a:t>
            </a:r>
            <a:r>
              <a:rPr lang="et-EE" baseline="0" dirty="0" err="1"/>
              <a:t>people</a:t>
            </a:r>
            <a:r>
              <a:rPr lang="et-EE" baseline="0" dirty="0"/>
              <a:t> </a:t>
            </a:r>
            <a:r>
              <a:rPr lang="et-EE" baseline="0" dirty="0" err="1"/>
              <a:t>work-related</a:t>
            </a:r>
            <a:r>
              <a:rPr lang="et-EE" baseline="0" dirty="0"/>
              <a:t> </a:t>
            </a:r>
            <a:r>
              <a:rPr lang="et-EE" baseline="0" dirty="0" err="1"/>
              <a:t>rehabilitation</a:t>
            </a:r>
            <a:r>
              <a:rPr lang="et-EE" baseline="0" dirty="0"/>
              <a:t>, </a:t>
            </a:r>
            <a:r>
              <a:rPr lang="et-EE" baseline="0" dirty="0" err="1"/>
              <a:t>around</a:t>
            </a:r>
            <a:r>
              <a:rPr lang="et-EE" baseline="0" dirty="0"/>
              <a:t>, </a:t>
            </a:r>
            <a:r>
              <a:rPr lang="et-EE" baseline="0" dirty="0" err="1"/>
              <a:t>almost</a:t>
            </a:r>
            <a:r>
              <a:rPr lang="et-EE" baseline="0" dirty="0"/>
              <a:t> 8000 </a:t>
            </a:r>
            <a:r>
              <a:rPr lang="et-EE" baseline="0" dirty="0" err="1"/>
              <a:t>people</a:t>
            </a:r>
            <a:r>
              <a:rPr lang="et-EE" baseline="0" dirty="0"/>
              <a:t> </a:t>
            </a:r>
            <a:r>
              <a:rPr lang="et-EE" baseline="0" dirty="0" err="1"/>
              <a:t>general</a:t>
            </a:r>
            <a:r>
              <a:rPr lang="et-EE" baseline="0" dirty="0"/>
              <a:t> </a:t>
            </a:r>
            <a:r>
              <a:rPr lang="et-EE" baseline="0" dirty="0" err="1"/>
              <a:t>care</a:t>
            </a:r>
            <a:r>
              <a:rPr lang="et-EE" baseline="0" dirty="0"/>
              <a:t> </a:t>
            </a:r>
            <a:r>
              <a:rPr lang="et-EE" baseline="0" dirty="0" err="1"/>
              <a:t>service</a:t>
            </a:r>
            <a:r>
              <a:rPr lang="et-EE" baseline="0" dirty="0"/>
              <a:t> and </a:t>
            </a:r>
            <a:r>
              <a:rPr lang="et-EE" baseline="0" dirty="0" err="1"/>
              <a:t>around</a:t>
            </a:r>
            <a:r>
              <a:rPr lang="et-EE" baseline="0" dirty="0"/>
              <a:t> 6400 </a:t>
            </a:r>
            <a:r>
              <a:rPr lang="et-EE" baseline="0" dirty="0" err="1"/>
              <a:t>people</a:t>
            </a:r>
            <a:r>
              <a:rPr lang="et-EE" baseline="0" dirty="0"/>
              <a:t> </a:t>
            </a:r>
            <a:r>
              <a:rPr lang="et-EE" baseline="0" dirty="0" err="1"/>
              <a:t>domestic</a:t>
            </a:r>
            <a:r>
              <a:rPr lang="et-EE" baseline="0" dirty="0"/>
              <a:t> </a:t>
            </a:r>
            <a:r>
              <a:rPr lang="et-EE" baseline="0" dirty="0" err="1"/>
              <a:t>service</a:t>
            </a:r>
            <a:r>
              <a:rPr lang="et-EE" baseline="0" dirty="0"/>
              <a:t>. </a:t>
            </a:r>
            <a:r>
              <a:rPr lang="et-EE" baseline="0" dirty="0" err="1"/>
              <a:t>What</a:t>
            </a:r>
            <a:r>
              <a:rPr lang="et-EE" baseline="0" dirty="0"/>
              <a:t> </a:t>
            </a:r>
            <a:r>
              <a:rPr lang="et-EE" baseline="0" dirty="0" err="1"/>
              <a:t>we</a:t>
            </a:r>
            <a:r>
              <a:rPr lang="et-EE" baseline="0" dirty="0"/>
              <a:t> </a:t>
            </a:r>
            <a:r>
              <a:rPr lang="et-EE" baseline="0" dirty="0" err="1"/>
              <a:t>usually</a:t>
            </a:r>
            <a:r>
              <a:rPr lang="et-EE" baseline="0" dirty="0"/>
              <a:t> </a:t>
            </a:r>
            <a:r>
              <a:rPr lang="et-EE" baseline="0" dirty="0" err="1"/>
              <a:t>do</a:t>
            </a:r>
            <a:r>
              <a:rPr lang="et-EE" baseline="0" dirty="0"/>
              <a:t> </a:t>
            </a:r>
            <a:r>
              <a:rPr lang="et-EE" baseline="0" dirty="0" err="1"/>
              <a:t>not</a:t>
            </a:r>
            <a:r>
              <a:rPr lang="et-EE" baseline="0" dirty="0"/>
              <a:t> </a:t>
            </a:r>
            <a:r>
              <a:rPr lang="et-EE" baseline="0" dirty="0" err="1"/>
              <a:t>know</a:t>
            </a:r>
            <a:r>
              <a:rPr lang="et-EE" baseline="0" dirty="0"/>
              <a:t> </a:t>
            </a:r>
            <a:r>
              <a:rPr lang="et-EE" baseline="0" dirty="0" err="1"/>
              <a:t>is</a:t>
            </a:r>
            <a:r>
              <a:rPr lang="et-EE" baseline="0" dirty="0"/>
              <a:t> </a:t>
            </a:r>
            <a:r>
              <a:rPr lang="et-EE" baseline="0" dirty="0" err="1"/>
              <a:t>whether</a:t>
            </a:r>
            <a:r>
              <a:rPr lang="et-EE" baseline="0" dirty="0"/>
              <a:t> </a:t>
            </a:r>
            <a:r>
              <a:rPr lang="et-EE" baseline="0" dirty="0" err="1"/>
              <a:t>some</a:t>
            </a:r>
            <a:r>
              <a:rPr lang="et-EE" baseline="0" dirty="0"/>
              <a:t> of </a:t>
            </a:r>
            <a:r>
              <a:rPr lang="et-EE" baseline="0" dirty="0" err="1"/>
              <a:t>these</a:t>
            </a:r>
            <a:r>
              <a:rPr lang="et-EE" baseline="0" dirty="0"/>
              <a:t> </a:t>
            </a:r>
            <a:r>
              <a:rPr lang="et-EE" baseline="0" dirty="0" err="1"/>
              <a:t>services</a:t>
            </a:r>
            <a:r>
              <a:rPr lang="et-EE" baseline="0" dirty="0"/>
              <a:t> are </a:t>
            </a:r>
            <a:r>
              <a:rPr lang="et-EE" baseline="0" dirty="0" err="1"/>
              <a:t>provided</a:t>
            </a:r>
            <a:r>
              <a:rPr lang="et-EE" baseline="0" dirty="0"/>
              <a:t> </a:t>
            </a:r>
            <a:r>
              <a:rPr lang="et-EE" baseline="0" dirty="0" err="1"/>
              <a:t>to</a:t>
            </a:r>
            <a:r>
              <a:rPr lang="et-EE" baseline="0" dirty="0"/>
              <a:t> </a:t>
            </a:r>
            <a:r>
              <a:rPr lang="et-EE" baseline="0" dirty="0" err="1"/>
              <a:t>same</a:t>
            </a:r>
            <a:r>
              <a:rPr lang="et-EE" baseline="0" dirty="0"/>
              <a:t> </a:t>
            </a:r>
            <a:r>
              <a:rPr lang="et-EE" baseline="0" dirty="0" err="1"/>
              <a:t>individuals</a:t>
            </a:r>
            <a:r>
              <a:rPr lang="et-EE" baseline="0" dirty="0"/>
              <a:t>, </a:t>
            </a:r>
            <a:r>
              <a:rPr lang="et-EE" baseline="0" dirty="0" err="1"/>
              <a:t>how</a:t>
            </a:r>
            <a:r>
              <a:rPr lang="et-EE" baseline="0" dirty="0"/>
              <a:t> </a:t>
            </a:r>
            <a:r>
              <a:rPr lang="et-EE" baseline="0" dirty="0" err="1"/>
              <a:t>much</a:t>
            </a:r>
            <a:r>
              <a:rPr lang="et-EE" baseline="0" dirty="0"/>
              <a:t> </a:t>
            </a:r>
            <a:r>
              <a:rPr lang="et-EE" baseline="0" dirty="0" err="1"/>
              <a:t>community-based</a:t>
            </a:r>
            <a:r>
              <a:rPr lang="et-EE" baseline="0" dirty="0"/>
              <a:t> </a:t>
            </a:r>
            <a:r>
              <a:rPr lang="et-EE" baseline="0" dirty="0" err="1"/>
              <a:t>support</a:t>
            </a:r>
            <a:r>
              <a:rPr lang="et-EE" baseline="0" dirty="0"/>
              <a:t> </a:t>
            </a:r>
            <a:r>
              <a:rPr lang="et-EE" baseline="0" dirty="0" err="1"/>
              <a:t>people</a:t>
            </a:r>
            <a:r>
              <a:rPr lang="et-EE" baseline="0" dirty="0"/>
              <a:t> </a:t>
            </a:r>
            <a:r>
              <a:rPr lang="et-EE" baseline="0" dirty="0" err="1"/>
              <a:t>get</a:t>
            </a:r>
            <a:r>
              <a:rPr lang="et-EE" baseline="0" dirty="0"/>
              <a:t> </a:t>
            </a:r>
            <a:r>
              <a:rPr lang="et-EE" baseline="0" dirty="0" err="1"/>
              <a:t>before</a:t>
            </a:r>
            <a:r>
              <a:rPr lang="et-EE" baseline="0" dirty="0"/>
              <a:t> </a:t>
            </a:r>
            <a:r>
              <a:rPr lang="et-EE" baseline="0" dirty="0" err="1"/>
              <a:t>being</a:t>
            </a:r>
            <a:r>
              <a:rPr lang="et-EE" baseline="0" dirty="0"/>
              <a:t> </a:t>
            </a:r>
            <a:r>
              <a:rPr lang="et-EE" baseline="0" dirty="0" err="1"/>
              <a:t>institutionalised</a:t>
            </a:r>
            <a:r>
              <a:rPr lang="et-EE" baseline="0" dirty="0"/>
              <a:t> and </a:t>
            </a:r>
            <a:r>
              <a:rPr lang="et-EE" baseline="0" dirty="0" err="1"/>
              <a:t>what</a:t>
            </a:r>
            <a:r>
              <a:rPr lang="et-EE" baseline="0" dirty="0"/>
              <a:t> are </a:t>
            </a:r>
            <a:r>
              <a:rPr lang="et-EE" baseline="0" dirty="0" err="1"/>
              <a:t>the</a:t>
            </a:r>
            <a:r>
              <a:rPr lang="et-EE" baseline="0" dirty="0"/>
              <a:t> </a:t>
            </a:r>
            <a:r>
              <a:rPr lang="et-EE" baseline="0" dirty="0" err="1"/>
              <a:t>results</a:t>
            </a:r>
            <a:r>
              <a:rPr lang="et-EE" baseline="0" dirty="0"/>
              <a:t> </a:t>
            </a:r>
            <a:r>
              <a:rPr lang="et-EE" baseline="0" dirty="0" err="1"/>
              <a:t>that</a:t>
            </a:r>
            <a:r>
              <a:rPr lang="et-EE" baseline="0" dirty="0"/>
              <a:t> are </a:t>
            </a:r>
            <a:r>
              <a:rPr lang="et-EE" baseline="0" dirty="0" err="1"/>
              <a:t>being</a:t>
            </a:r>
            <a:r>
              <a:rPr lang="et-EE" baseline="0" dirty="0"/>
              <a:t> </a:t>
            </a:r>
            <a:r>
              <a:rPr lang="et-EE" baseline="0" dirty="0" err="1"/>
              <a:t>achieved</a:t>
            </a:r>
            <a:r>
              <a:rPr lang="et-EE" baseline="0" dirty="0"/>
              <a:t> in </a:t>
            </a:r>
            <a:r>
              <a:rPr lang="et-EE" baseline="0" dirty="0" err="1"/>
              <a:t>combination</a:t>
            </a:r>
            <a:r>
              <a:rPr lang="et-EE" baseline="0" dirty="0"/>
              <a:t> of </a:t>
            </a:r>
            <a:r>
              <a:rPr lang="et-EE" baseline="0" dirty="0" err="1"/>
              <a:t>these</a:t>
            </a:r>
            <a:r>
              <a:rPr lang="et-EE" baseline="0" dirty="0"/>
              <a:t> </a:t>
            </a:r>
            <a:r>
              <a:rPr lang="et-EE" baseline="0" dirty="0" err="1"/>
              <a:t>support</a:t>
            </a:r>
            <a:r>
              <a:rPr lang="et-EE" baseline="0" dirty="0"/>
              <a:t> </a:t>
            </a:r>
            <a:r>
              <a:rPr lang="et-EE" baseline="0" dirty="0" err="1"/>
              <a:t>mechanisms</a:t>
            </a:r>
            <a:r>
              <a:rPr lang="et-EE" baseline="0" dirty="0"/>
              <a:t>. </a:t>
            </a:r>
          </a:p>
          <a:p>
            <a:endParaRPr lang="et-EE" baseline="0" dirty="0"/>
          </a:p>
          <a:p>
            <a:r>
              <a:rPr lang="et-EE" baseline="0" dirty="0" err="1"/>
              <a:t>We</a:t>
            </a:r>
            <a:r>
              <a:rPr lang="et-EE" baseline="0" dirty="0"/>
              <a:t> </a:t>
            </a:r>
            <a:r>
              <a:rPr lang="et-EE" baseline="0" dirty="0" err="1"/>
              <a:t>often</a:t>
            </a:r>
            <a:r>
              <a:rPr lang="et-EE" baseline="0" dirty="0"/>
              <a:t> </a:t>
            </a:r>
            <a:r>
              <a:rPr lang="et-EE" baseline="0" dirty="0" err="1"/>
              <a:t>have</a:t>
            </a:r>
            <a:r>
              <a:rPr lang="et-EE" baseline="0" dirty="0"/>
              <a:t> </a:t>
            </a:r>
            <a:r>
              <a:rPr lang="et-EE" baseline="0" dirty="0" err="1"/>
              <a:t>bits</a:t>
            </a:r>
            <a:r>
              <a:rPr lang="et-EE" baseline="0" dirty="0"/>
              <a:t> and </a:t>
            </a:r>
            <a:r>
              <a:rPr lang="et-EE" baseline="0" dirty="0" err="1"/>
              <a:t>pieces</a:t>
            </a:r>
            <a:r>
              <a:rPr lang="et-EE" baseline="0" dirty="0"/>
              <a:t> </a:t>
            </a:r>
            <a:r>
              <a:rPr lang="et-EE" baseline="0" dirty="0" err="1"/>
              <a:t>but</a:t>
            </a:r>
            <a:r>
              <a:rPr lang="et-EE" baseline="0" dirty="0"/>
              <a:t> </a:t>
            </a:r>
            <a:r>
              <a:rPr lang="et-EE" baseline="0" dirty="0" err="1"/>
              <a:t>not</a:t>
            </a:r>
            <a:r>
              <a:rPr lang="et-EE" baseline="0" dirty="0"/>
              <a:t> </a:t>
            </a:r>
            <a:r>
              <a:rPr lang="et-EE" baseline="0" dirty="0" err="1"/>
              <a:t>the</a:t>
            </a:r>
            <a:r>
              <a:rPr lang="et-EE" baseline="0" dirty="0"/>
              <a:t> </a:t>
            </a:r>
            <a:r>
              <a:rPr lang="et-EE" baseline="0" dirty="0" err="1"/>
              <a:t>big</a:t>
            </a:r>
            <a:r>
              <a:rPr lang="et-EE" baseline="0" dirty="0"/>
              <a:t> </a:t>
            </a:r>
            <a:r>
              <a:rPr lang="et-EE" baseline="0" dirty="0" err="1"/>
              <a:t>pictures</a:t>
            </a:r>
            <a:r>
              <a:rPr lang="et-EE" baseline="0" dirty="0"/>
              <a:t>. Too </a:t>
            </a:r>
            <a:r>
              <a:rPr lang="et-EE" baseline="0" dirty="0" err="1"/>
              <a:t>often</a:t>
            </a:r>
            <a:r>
              <a:rPr lang="et-EE" baseline="0" dirty="0"/>
              <a:t> </a:t>
            </a:r>
            <a:r>
              <a:rPr lang="et-EE" baseline="0" dirty="0" err="1"/>
              <a:t>we</a:t>
            </a:r>
            <a:r>
              <a:rPr lang="et-EE" baseline="0" dirty="0"/>
              <a:t> </a:t>
            </a:r>
            <a:r>
              <a:rPr lang="et-EE" baseline="0" dirty="0" err="1"/>
              <a:t>operate</a:t>
            </a:r>
            <a:r>
              <a:rPr lang="et-EE" baseline="0" dirty="0"/>
              <a:t> on </a:t>
            </a:r>
            <a:r>
              <a:rPr lang="et-EE" baseline="0" dirty="0" err="1"/>
              <a:t>guesses</a:t>
            </a:r>
            <a:r>
              <a:rPr lang="et-EE" baseline="0" dirty="0"/>
              <a:t> and </a:t>
            </a:r>
            <a:r>
              <a:rPr lang="et-EE" baseline="0" dirty="0" err="1"/>
              <a:t>not</a:t>
            </a:r>
            <a:r>
              <a:rPr lang="et-EE" baseline="0" dirty="0"/>
              <a:t> </a:t>
            </a:r>
            <a:r>
              <a:rPr lang="et-EE" baseline="0" dirty="0" err="1"/>
              <a:t>actual</a:t>
            </a:r>
            <a:r>
              <a:rPr lang="et-EE" baseline="0" dirty="0"/>
              <a:t> </a:t>
            </a:r>
            <a:r>
              <a:rPr lang="et-EE" baseline="0" dirty="0" err="1"/>
              <a:t>full</a:t>
            </a:r>
            <a:r>
              <a:rPr lang="et-EE" baseline="0" dirty="0"/>
              <a:t> </a:t>
            </a:r>
            <a:r>
              <a:rPr lang="et-EE" baseline="0" dirty="0" err="1"/>
              <a:t>data</a:t>
            </a:r>
            <a:r>
              <a:rPr lang="et-EE" baseline="0" dirty="0"/>
              <a:t>. </a:t>
            </a:r>
            <a:r>
              <a:rPr lang="et-EE" baseline="0" dirty="0" err="1"/>
              <a:t>We</a:t>
            </a:r>
            <a:r>
              <a:rPr lang="et-EE" baseline="0" dirty="0"/>
              <a:t> need </a:t>
            </a:r>
            <a:r>
              <a:rPr lang="et-EE" baseline="0" dirty="0" err="1"/>
              <a:t>to</a:t>
            </a:r>
            <a:r>
              <a:rPr lang="et-EE" baseline="0" dirty="0"/>
              <a:t> take </a:t>
            </a:r>
            <a:r>
              <a:rPr lang="et-EE" baseline="0" dirty="0" err="1"/>
              <a:t>advantage</a:t>
            </a:r>
            <a:r>
              <a:rPr lang="et-EE" baseline="0" dirty="0"/>
              <a:t> of </a:t>
            </a:r>
            <a:r>
              <a:rPr lang="et-EE" baseline="0" dirty="0" err="1"/>
              <a:t>big</a:t>
            </a:r>
            <a:r>
              <a:rPr lang="et-EE" baseline="0" dirty="0"/>
              <a:t> </a:t>
            </a:r>
            <a:r>
              <a:rPr lang="et-EE" baseline="0" dirty="0" err="1"/>
              <a:t>data</a:t>
            </a:r>
            <a:r>
              <a:rPr lang="et-EE" baseline="0" dirty="0"/>
              <a:t>. </a:t>
            </a:r>
            <a:r>
              <a:rPr lang="et-EE" baseline="0" dirty="0" err="1"/>
              <a:t>Also</a:t>
            </a:r>
            <a:r>
              <a:rPr lang="et-EE" baseline="0" dirty="0"/>
              <a:t>, look at diferent </a:t>
            </a:r>
            <a:r>
              <a:rPr lang="et-EE" baseline="0" dirty="0" err="1"/>
              <a:t>systems</a:t>
            </a:r>
            <a:r>
              <a:rPr lang="et-EE" baseline="0" dirty="0"/>
              <a:t> (</a:t>
            </a:r>
            <a:r>
              <a:rPr lang="et-EE" baseline="0" dirty="0" err="1"/>
              <a:t>healthcare</a:t>
            </a:r>
            <a:r>
              <a:rPr lang="et-EE" baseline="0" dirty="0"/>
              <a:t> and </a:t>
            </a:r>
            <a:r>
              <a:rPr lang="et-EE" baseline="0" dirty="0" err="1"/>
              <a:t>welfare</a:t>
            </a:r>
            <a:r>
              <a:rPr lang="et-EE" baseline="0" dirty="0"/>
              <a:t>, in </a:t>
            </a:r>
            <a:r>
              <a:rPr lang="et-EE" baseline="0" dirty="0" err="1"/>
              <a:t>some</a:t>
            </a:r>
            <a:r>
              <a:rPr lang="et-EE" baseline="0" dirty="0"/>
              <a:t> parts </a:t>
            </a:r>
            <a:r>
              <a:rPr lang="et-EE" baseline="0" dirty="0" err="1"/>
              <a:t>education</a:t>
            </a:r>
            <a:r>
              <a:rPr lang="et-EE" baseline="0" dirty="0"/>
              <a:t> and </a:t>
            </a:r>
            <a:r>
              <a:rPr lang="et-EE" baseline="0" dirty="0" err="1"/>
              <a:t>employment</a:t>
            </a:r>
            <a:r>
              <a:rPr lang="et-EE" baseline="0" dirty="0"/>
              <a:t>) in </a:t>
            </a:r>
            <a:r>
              <a:rPr lang="et-EE" baseline="0" dirty="0" err="1"/>
              <a:t>one</a:t>
            </a:r>
            <a:r>
              <a:rPr lang="et-EE" baseline="0" dirty="0"/>
              <a:t> ‘</a:t>
            </a:r>
            <a:r>
              <a:rPr lang="et-EE" baseline="0" dirty="0" err="1"/>
              <a:t>picture</a:t>
            </a:r>
            <a:r>
              <a:rPr lang="et-EE" baseline="0" dirty="0"/>
              <a:t>’. Need </a:t>
            </a:r>
            <a:r>
              <a:rPr lang="et-EE" baseline="0" dirty="0" err="1"/>
              <a:t>to</a:t>
            </a:r>
            <a:r>
              <a:rPr lang="et-EE" baseline="0" dirty="0"/>
              <a:t> </a:t>
            </a:r>
            <a:r>
              <a:rPr lang="et-EE" baseline="0" dirty="0" err="1"/>
              <a:t>understand</a:t>
            </a:r>
            <a:r>
              <a:rPr lang="et-EE" baseline="0" dirty="0"/>
              <a:t> </a:t>
            </a:r>
            <a:r>
              <a:rPr lang="et-EE" baseline="0" dirty="0" err="1"/>
              <a:t>what</a:t>
            </a:r>
            <a:r>
              <a:rPr lang="et-EE" baseline="0" dirty="0"/>
              <a:t> </a:t>
            </a:r>
            <a:r>
              <a:rPr lang="et-EE" baseline="0" dirty="0" err="1"/>
              <a:t>is</a:t>
            </a:r>
            <a:r>
              <a:rPr lang="et-EE" baseline="0" dirty="0"/>
              <a:t> </a:t>
            </a:r>
            <a:r>
              <a:rPr lang="et-EE" baseline="0" dirty="0" err="1"/>
              <a:t>needed</a:t>
            </a:r>
            <a:r>
              <a:rPr lang="et-EE" baseline="0" dirty="0"/>
              <a:t> </a:t>
            </a:r>
            <a:r>
              <a:rPr lang="et-EE" baseline="0" dirty="0" err="1"/>
              <a:t>to</a:t>
            </a:r>
            <a:r>
              <a:rPr lang="et-EE" baseline="0" dirty="0"/>
              <a:t> </a:t>
            </a:r>
            <a:r>
              <a:rPr lang="et-EE" baseline="0" dirty="0" err="1"/>
              <a:t>design</a:t>
            </a:r>
            <a:r>
              <a:rPr lang="et-EE" baseline="0" dirty="0"/>
              <a:t> </a:t>
            </a:r>
            <a:r>
              <a:rPr lang="et-EE" baseline="0" dirty="0" err="1"/>
              <a:t>good</a:t>
            </a:r>
            <a:r>
              <a:rPr lang="et-EE" baseline="0" dirty="0"/>
              <a:t> </a:t>
            </a:r>
            <a:r>
              <a:rPr lang="et-EE" baseline="0" dirty="0" err="1"/>
              <a:t>policies</a:t>
            </a:r>
            <a:r>
              <a:rPr lang="et-EE" baseline="0" dirty="0"/>
              <a:t>, </a:t>
            </a:r>
            <a:r>
              <a:rPr lang="et-EE" baseline="0" dirty="0" err="1"/>
              <a:t>what</a:t>
            </a:r>
            <a:r>
              <a:rPr lang="et-EE" baseline="0" dirty="0"/>
              <a:t> </a:t>
            </a:r>
            <a:r>
              <a:rPr lang="et-EE" baseline="0" dirty="0" err="1"/>
              <a:t>is</a:t>
            </a:r>
            <a:r>
              <a:rPr lang="et-EE" baseline="0" dirty="0"/>
              <a:t> </a:t>
            </a:r>
            <a:r>
              <a:rPr lang="et-EE" baseline="0" dirty="0" err="1"/>
              <a:t>needed</a:t>
            </a:r>
            <a:r>
              <a:rPr lang="et-EE" baseline="0" dirty="0"/>
              <a:t> </a:t>
            </a:r>
            <a:r>
              <a:rPr lang="et-EE" baseline="0" dirty="0" err="1"/>
              <a:t>to</a:t>
            </a:r>
            <a:r>
              <a:rPr lang="et-EE" baseline="0" dirty="0"/>
              <a:t> </a:t>
            </a:r>
            <a:r>
              <a:rPr lang="et-EE" baseline="0" dirty="0" err="1"/>
              <a:t>support</a:t>
            </a:r>
            <a:r>
              <a:rPr lang="et-EE" baseline="0" dirty="0"/>
              <a:t> </a:t>
            </a:r>
            <a:r>
              <a:rPr lang="et-EE" baseline="0" dirty="0" err="1"/>
              <a:t>the</a:t>
            </a:r>
            <a:r>
              <a:rPr lang="et-EE" baseline="0" dirty="0"/>
              <a:t> </a:t>
            </a:r>
            <a:r>
              <a:rPr lang="et-EE" baseline="0" dirty="0" err="1"/>
              <a:t>individual</a:t>
            </a:r>
            <a:r>
              <a:rPr lang="et-EE" baseline="0" dirty="0"/>
              <a:t>. </a:t>
            </a:r>
            <a:r>
              <a:rPr lang="et-EE" baseline="0" dirty="0" err="1"/>
              <a:t>Care</a:t>
            </a:r>
            <a:r>
              <a:rPr lang="et-EE" baseline="0" dirty="0"/>
              <a:t> </a:t>
            </a:r>
            <a:r>
              <a:rPr lang="et-EE" baseline="0" dirty="0" err="1"/>
              <a:t>models</a:t>
            </a:r>
            <a:r>
              <a:rPr lang="et-EE" baseline="0" dirty="0"/>
              <a:t>, </a:t>
            </a:r>
            <a:r>
              <a:rPr lang="et-EE" baseline="0" dirty="0" err="1"/>
              <a:t>data</a:t>
            </a:r>
            <a:r>
              <a:rPr lang="et-EE" baseline="0" dirty="0"/>
              <a:t>, </a:t>
            </a:r>
            <a:r>
              <a:rPr lang="et-EE" baseline="0" dirty="0" err="1"/>
              <a:t>financing</a:t>
            </a:r>
            <a:r>
              <a:rPr lang="et-EE" baseline="0" dirty="0"/>
              <a:t> and </a:t>
            </a:r>
            <a:r>
              <a:rPr lang="et-EE" baseline="0" dirty="0" err="1"/>
              <a:t>incentives</a:t>
            </a:r>
            <a:r>
              <a:rPr lang="et-EE" baseline="0" dirty="0"/>
              <a:t>.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AE6BD9-CF2D-4F83-9A10-20277939D049}" type="slidenum">
              <a:rPr lang="et-EE" smtClean="0"/>
              <a:pPr>
                <a:defRPr/>
              </a:pPr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138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DCF1B-CF90-43A9-BCF0-C69C47C5DB6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434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FF1F0-04A3-244B-8026-6A7F640347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4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9EBB0CE-EB58-4BCF-893E-D9FA44131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250C845-2FAF-4D88-8103-D58738A83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39647E2-4C32-4304-90A3-043A603B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08FBE08-F21A-46B2-A774-E7C499E1F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6605403-BE08-40FF-BA49-333CCFC0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4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5C5863B-245F-4FD0-B300-60762A9A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3F214DA-E4CE-4EE9-B240-0002A6CF1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658AB48-2B12-473E-8D3C-F1038221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A96863A-F292-4CAF-B84A-0553B522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BF80E54-1E88-4BFC-B720-018F4CE1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0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A48253F5-6DE8-437E-8F98-E24CAAC96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A787C52-2BF0-495C-B8DD-2FE085C6B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7DF2D8B-9494-477A-A2E6-2269E94C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97D597C-7DA3-49E3-82B3-67673229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08D66C7-9BF8-4CD1-BC10-9550D9B3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6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1" y="113641"/>
            <a:ext cx="8441607" cy="95072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609601" y="1331954"/>
            <a:ext cx="11053233" cy="4893241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 sz="1700"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07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17C30D-B5A5-FC4F-852E-910E049B8156}" type="datetime1">
              <a:rPr lang="en-GB" smtClean="0"/>
              <a:t>18/09/2019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09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2557AC3-8224-1742-B022-30F58E68FC98}" type="datetime1">
              <a:rPr lang="en-GB" smtClean="0"/>
              <a:t>18/09/2019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22385F36-531C-49A4-873D-32F7959A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0933" y="6373290"/>
            <a:ext cx="6168572" cy="486829"/>
          </a:xfrm>
        </p:spPr>
        <p:txBody>
          <a:bodyPr/>
          <a:lstStyle/>
          <a:p>
            <a:r>
              <a:rPr lang="da-DK" dirty="0"/>
              <a:t>Workshop 1 24th September, 2019, AAL Forum, Aarhus, Denmark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54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39809D9-32BD-9045-94CF-B773C21F617C}" type="datetime1">
              <a:rPr lang="en-GB" smtClean="0"/>
              <a:t>18/09/2019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14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2A52216-C2AB-2548-8A15-AE0A0522A693}" type="datetime1">
              <a:rPr lang="en-GB" smtClean="0"/>
              <a:t>18/09/2019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65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3CE2D02-5C26-C146-A9CD-4F85FF1B747C}" type="datetime1">
              <a:rPr lang="en-GB" smtClean="0"/>
              <a:t>18/09/2019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94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B4D46817-EA1A-274B-ACFB-296FEA57E232}" type="datetime1">
              <a:rPr lang="en-GB" smtClean="0"/>
              <a:t>18/09/2019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63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4B832E5-99E0-6D40-AD40-5EFDD0D158C3}" type="datetime1">
              <a:rPr lang="en-GB" smtClean="0"/>
              <a:t>18/09/2019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9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7C5BBDD-12EF-4607-A3CD-D128F04A4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15F046C-5986-4671-A679-D233970A0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4C6631D-CCA3-4FB8-93DB-3FA008413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DF58405-9E0A-42EF-B073-C02A537E0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F41E4B8-01D0-426A-9E57-4FD57213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30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C68C5579-C8F8-2448-84A3-97CE8757CC0C}" type="datetime1">
              <a:rPr lang="en-GB" smtClean="0"/>
              <a:t>18/09/2019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12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2835139A-C6BC-7F45-A3A1-3C0CA061D28C}" type="datetime1">
              <a:rPr lang="en-GB" smtClean="0"/>
              <a:t>18/09/2019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85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A3C538DA-7B68-C747-A990-A29225A1AECA}" type="datetime1">
              <a:rPr lang="en-GB" smtClean="0"/>
              <a:t>18/09/2019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759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5B4DA60D-A742-C941-96A8-2418C7EFA581}" type="datetime1">
              <a:rPr lang="en-GB" smtClean="0"/>
              <a:t>18/09/2019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 3 Workshop 18, Wednesday Oct 4 AAL Forum Portugal 2017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78741C7-32DE-0E4C-B023-25012C2EB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8FC4217-74D2-4643-8702-E475EDE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4B0F5F85-C6C3-46BC-8125-CC082FAD2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0EE64B3F-DF2D-4D47-8E1B-C19F3D87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2E99704-02DD-4543-97B2-E6B8A64D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6240EDE-94B1-489F-8096-6406E6D3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7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9ADFBF4-62B7-4DB2-8C50-20871C0D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1D052C7-6925-4425-AAC1-FA0663D9F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8F3371C8-993C-4AB3-B499-FD4CC2418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5C903DAB-ABB3-42B4-BE1B-3B6C0BED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4A660A39-74CE-4093-A2DA-1D696778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EE170F9C-D591-44E8-AEE0-F08AF40A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56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A6D7124-20CA-4F1E-9954-D1AD0626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C8612F8C-4689-49F2-8E41-B3B2EB153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B19959AD-4CCD-4CBE-871F-84A36FAFB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78D54AAA-1EC0-4AC1-8D4A-DE68A8ACF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DA9CBF50-0479-403B-AA6C-D40BDBABA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5F3C3628-CF33-4FC0-9D5B-25C58F99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46492519-44A8-4D95-8210-9D263760E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FC05274F-AFA4-40F0-8415-829D835E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05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6819261-2201-4E65-91CC-EC56C3EE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244CA15D-2633-4BC2-ADF1-4BFD1884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445ACF02-2FA9-4709-9E50-DD5F37BC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96F5AD8F-89DD-4956-AB85-476F6F284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9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0DE8856E-DA23-42DF-91C6-4BF0C340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04E70803-1C32-4142-9363-0792A9EB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A6460EEC-2343-45DD-A2B0-74A41127E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8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D5BFA3D-4BFD-44CD-AE20-4D491AF1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896E843-C4B5-4C44-B69A-0B16CDBFC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3A087CC8-4D35-4640-A606-B3F11C335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D955151-F483-41E1-8D0A-80335777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594143E-A297-4D84-ADB7-275B4FC7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76E1F5F2-A361-482D-A9A4-DE2AA3AA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7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0129B5B-187C-4B9E-987F-1A703B72E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13748046-7E38-4A6C-B9AB-14E3C3153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7B33A30D-4432-4FF1-9B72-7021360CF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44C53E10-7027-4A7A-94AA-45243949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0D8AF34F-454F-4452-86E6-BC795D743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F883B0B6-4182-4E9D-B5A1-9CAF3912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9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015696C6-AF86-45B9-922B-09250E5F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51B9298-7218-4934-9375-8B26741B6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DD52206-92A1-41B5-8F06-9BAB2396D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A8371-980E-4BF1-86D9-4A6ABE29BCA6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97189BB-F9FD-459E-8BAB-B69D99C27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1E3C229-601F-4FFF-A295-4D9CEE0F7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B7EF-2696-476E-B567-F3A4B2C4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26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417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565964"/>
            <a:ext cx="10972800" cy="356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10" y="6356352"/>
            <a:ext cx="10048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Theme 3 Workshop 18, Wednesday Oct 4 AAL Forum Portugal 2017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539471" y="233133"/>
            <a:ext cx="1744307" cy="930811"/>
          </a:xfrm>
          <a:prstGeom prst="rect">
            <a:avLst/>
          </a:prstGeom>
        </p:spPr>
      </p:pic>
      <p:pic>
        <p:nvPicPr>
          <p:cNvPr id="8" name="Picture 7" descr="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0658079" y="5370705"/>
            <a:ext cx="1533932" cy="1350777"/>
          </a:xfrm>
          <a:prstGeom prst="rect">
            <a:avLst/>
          </a:prstGeom>
        </p:spPr>
      </p:pic>
      <p:pic>
        <p:nvPicPr>
          <p:cNvPr id="11" name="Picture 10" descr="Unknown-2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778" y="233133"/>
            <a:ext cx="1648261" cy="109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4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ait.kuuse@sm.ee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217" y="1395418"/>
            <a:ext cx="11460785" cy="1470025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The European Knowledge Tree Group (EKTG) with AAL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205" y="3135173"/>
            <a:ext cx="10125568" cy="3221180"/>
          </a:xfrm>
        </p:spPr>
        <p:txBody>
          <a:bodyPr>
            <a:normAutofit/>
          </a:bodyPr>
          <a:lstStyle/>
          <a:p>
            <a:pPr algn="l"/>
            <a:r>
              <a:rPr lang="et-EE" b="1" dirty="0" err="1" smtClean="0">
                <a:solidFill>
                  <a:schemeClr val="tx2"/>
                </a:solidFill>
              </a:rPr>
              <a:t>Supporting</a:t>
            </a:r>
            <a:r>
              <a:rPr lang="et-EE" b="1" dirty="0" smtClean="0">
                <a:solidFill>
                  <a:schemeClr val="tx2"/>
                </a:solidFill>
              </a:rPr>
              <a:t> </a:t>
            </a:r>
            <a:r>
              <a:rPr lang="et-EE" b="1" dirty="0" err="1" smtClean="0">
                <a:solidFill>
                  <a:schemeClr val="tx2"/>
                </a:solidFill>
              </a:rPr>
              <a:t>integrated</a:t>
            </a:r>
            <a:r>
              <a:rPr lang="et-EE" b="1" dirty="0" smtClean="0">
                <a:solidFill>
                  <a:schemeClr val="tx2"/>
                </a:solidFill>
              </a:rPr>
              <a:t> </a:t>
            </a:r>
            <a:r>
              <a:rPr lang="et-EE" b="1" dirty="0" err="1" smtClean="0">
                <a:solidFill>
                  <a:schemeClr val="tx2"/>
                </a:solidFill>
              </a:rPr>
              <a:t>care</a:t>
            </a:r>
            <a:r>
              <a:rPr lang="et-EE" b="1" dirty="0" smtClean="0">
                <a:solidFill>
                  <a:schemeClr val="tx2"/>
                </a:solidFill>
              </a:rPr>
              <a:t> in Estonia</a:t>
            </a:r>
            <a:endParaRPr lang="en-GB" b="1" dirty="0">
              <a:solidFill>
                <a:schemeClr val="tx2"/>
              </a:solidFill>
            </a:endParaRPr>
          </a:p>
          <a:p>
            <a:pPr algn="l"/>
            <a:endParaRPr lang="et-EE" sz="2800" dirty="0" smtClean="0">
              <a:solidFill>
                <a:srgbClr val="000000"/>
              </a:solidFill>
            </a:endParaRPr>
          </a:p>
          <a:p>
            <a:pPr algn="l"/>
            <a:r>
              <a:rPr lang="et-EE" sz="2800" dirty="0" smtClean="0">
                <a:solidFill>
                  <a:srgbClr val="000000"/>
                </a:solidFill>
              </a:rPr>
              <a:t>Rait Kuuse</a:t>
            </a:r>
          </a:p>
          <a:p>
            <a:pPr algn="l"/>
            <a:r>
              <a:rPr lang="et-EE" sz="2800" dirty="0" err="1" smtClean="0">
                <a:solidFill>
                  <a:srgbClr val="000000"/>
                </a:solidFill>
              </a:rPr>
              <a:t>Ministry</a:t>
            </a:r>
            <a:r>
              <a:rPr lang="et-EE" sz="2800" dirty="0" smtClean="0">
                <a:solidFill>
                  <a:srgbClr val="000000"/>
                </a:solidFill>
              </a:rPr>
              <a:t> of </a:t>
            </a:r>
            <a:r>
              <a:rPr lang="et-EE" sz="2800" dirty="0" err="1" smtClean="0">
                <a:solidFill>
                  <a:srgbClr val="000000"/>
                </a:solidFill>
              </a:rPr>
              <a:t>Social</a:t>
            </a:r>
            <a:r>
              <a:rPr lang="et-EE" sz="2800" dirty="0" smtClean="0">
                <a:solidFill>
                  <a:srgbClr val="000000"/>
                </a:solidFill>
              </a:rPr>
              <a:t> </a:t>
            </a:r>
            <a:r>
              <a:rPr lang="et-EE" sz="2800" dirty="0" err="1" smtClean="0">
                <a:solidFill>
                  <a:srgbClr val="000000"/>
                </a:solidFill>
              </a:rPr>
              <a:t>Affairs</a:t>
            </a:r>
            <a:r>
              <a:rPr lang="et-EE" sz="2800" dirty="0" smtClean="0">
                <a:solidFill>
                  <a:srgbClr val="000000"/>
                </a:solidFill>
              </a:rPr>
              <a:t>, Estonia </a:t>
            </a:r>
            <a:endParaRPr lang="en-US" sz="2800" dirty="0">
              <a:solidFill>
                <a:srgbClr val="000000"/>
              </a:solidFill>
            </a:endParaRPr>
          </a:p>
          <a:p>
            <a:pPr algn="l"/>
            <a:r>
              <a:rPr lang="en-US" sz="2667" dirty="0">
                <a:solidFill>
                  <a:srgbClr val="000000"/>
                </a:solidFill>
              </a:rPr>
              <a:t>Email : </a:t>
            </a:r>
            <a:r>
              <a:rPr lang="et-EE" sz="2667" dirty="0" smtClean="0">
                <a:solidFill>
                  <a:srgbClr val="000000"/>
                </a:solidFill>
                <a:hlinkClick r:id="rId2"/>
              </a:rPr>
              <a:t>rait.kuuse@sm.ee</a:t>
            </a:r>
            <a:r>
              <a:rPr lang="et-EE" sz="2667" dirty="0" smtClean="0">
                <a:solidFill>
                  <a:srgbClr val="000000"/>
                </a:solidFill>
              </a:rPr>
              <a:t> </a:t>
            </a:r>
            <a:endParaRPr lang="en-US" sz="2667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585"/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2D08380-E82E-4F6B-AC05-AB6025ACF377}"/>
              </a:ext>
            </a:extLst>
          </p:cNvPr>
          <p:cNvSpPr txBox="1">
            <a:spLocks/>
          </p:cNvSpPr>
          <p:nvPr/>
        </p:nvSpPr>
        <p:spPr>
          <a:xfrm>
            <a:off x="3432174" y="6283863"/>
            <a:ext cx="6168572" cy="486829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/>
            <a:r>
              <a:rPr lang="da-DK" sz="1600">
                <a:solidFill>
                  <a:prstClr val="black">
                    <a:tint val="75000"/>
                  </a:prstClr>
                </a:solidFill>
                <a:latin typeface="Calibri"/>
              </a:rPr>
              <a:t>Workshop 1 24th September, 2019, AAL Forum, Aarhus, Denmark  </a:t>
            </a:r>
            <a:endParaRPr lang="en-US" sz="16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04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b="1" dirty="0" err="1">
                <a:latin typeface="+mn-lt"/>
              </a:rPr>
              <a:t>Supporting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integrated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care</a:t>
            </a:r>
            <a:r>
              <a:rPr lang="et-EE" b="1" dirty="0">
                <a:latin typeface="+mn-lt"/>
              </a:rPr>
              <a:t> in Estonia </a:t>
            </a:r>
            <a:endParaRPr lang="en-GB" b="1" dirty="0">
              <a:latin typeface="+mn-lt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199" y="1825624"/>
            <a:ext cx="11143593" cy="48190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t-EE" sz="2300" dirty="0"/>
              <a:t>Main </a:t>
            </a:r>
            <a:r>
              <a:rPr lang="et-EE" sz="2300" dirty="0" err="1"/>
              <a:t>goal</a:t>
            </a:r>
            <a:r>
              <a:rPr lang="et-EE" sz="2300" dirty="0"/>
              <a:t>: T</a:t>
            </a:r>
            <a:r>
              <a:rPr lang="en-GB" sz="2300" dirty="0"/>
              <a:t>o contribute to the development of a more integrated and person-centred provision of social, medical and vocational support services to people with disabilities and elderly with high support needs. </a:t>
            </a:r>
            <a:endParaRPr lang="et-EE" sz="2300" dirty="0"/>
          </a:p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r>
              <a:rPr lang="et-EE" sz="2300" dirty="0" err="1"/>
              <a:t>Together</a:t>
            </a:r>
            <a:r>
              <a:rPr lang="et-EE" sz="2300" dirty="0"/>
              <a:t> </a:t>
            </a:r>
            <a:r>
              <a:rPr lang="et-EE" sz="2300" dirty="0" err="1"/>
              <a:t>with</a:t>
            </a:r>
            <a:r>
              <a:rPr lang="et-EE" sz="2300" dirty="0"/>
              <a:t> International Foundation of </a:t>
            </a:r>
            <a:r>
              <a:rPr lang="et-EE" sz="2300" dirty="0" err="1"/>
              <a:t>Integrated</a:t>
            </a:r>
            <a:r>
              <a:rPr lang="et-EE" sz="2300" dirty="0"/>
              <a:t> Care (IFIC) and </a:t>
            </a:r>
            <a:r>
              <a:rPr lang="et-EE" sz="2300" dirty="0" err="1"/>
              <a:t>with</a:t>
            </a:r>
            <a:r>
              <a:rPr lang="et-EE" sz="2300" dirty="0"/>
              <a:t> </a:t>
            </a:r>
            <a:r>
              <a:rPr lang="et-EE" sz="2300" dirty="0" err="1"/>
              <a:t>the</a:t>
            </a:r>
            <a:r>
              <a:rPr lang="et-EE" sz="2300" dirty="0"/>
              <a:t> </a:t>
            </a:r>
            <a:r>
              <a:rPr lang="et-EE" sz="2300" dirty="0" err="1"/>
              <a:t>support</a:t>
            </a:r>
            <a:r>
              <a:rPr lang="et-EE" sz="2300" dirty="0"/>
              <a:t> of EC SRSS</a:t>
            </a:r>
          </a:p>
          <a:p>
            <a:pPr marL="0" indent="0">
              <a:buNone/>
            </a:pPr>
            <a:endParaRPr lang="et-EE" sz="2300" dirty="0"/>
          </a:p>
          <a:p>
            <a:pPr marL="0" indent="0">
              <a:buNone/>
            </a:pPr>
            <a:r>
              <a:rPr lang="et-EE" sz="2300" dirty="0" err="1"/>
              <a:t>Four</a:t>
            </a:r>
            <a:r>
              <a:rPr lang="et-EE" sz="2300" dirty="0"/>
              <a:t> </a:t>
            </a:r>
            <a:r>
              <a:rPr lang="et-EE" sz="2300" dirty="0" err="1"/>
              <a:t>parallel</a:t>
            </a:r>
            <a:r>
              <a:rPr lang="et-EE" sz="2300" dirty="0"/>
              <a:t> </a:t>
            </a:r>
            <a:r>
              <a:rPr lang="et-EE" sz="2300" dirty="0" err="1"/>
              <a:t>workstreams</a:t>
            </a:r>
            <a:r>
              <a:rPr lang="et-EE" sz="2300" dirty="0"/>
              <a:t> </a:t>
            </a:r>
            <a:r>
              <a:rPr lang="et-EE" sz="2300" dirty="0" err="1"/>
              <a:t>throughout</a:t>
            </a:r>
            <a:r>
              <a:rPr lang="et-EE" sz="2300" dirty="0"/>
              <a:t> </a:t>
            </a:r>
            <a:r>
              <a:rPr lang="et-EE" sz="2300" dirty="0" err="1"/>
              <a:t>the</a:t>
            </a:r>
            <a:r>
              <a:rPr lang="et-EE" sz="2300" dirty="0"/>
              <a:t> </a:t>
            </a:r>
            <a:r>
              <a:rPr lang="et-EE" sz="2300" dirty="0" err="1"/>
              <a:t>project</a:t>
            </a:r>
            <a:endParaRPr lang="et-EE" sz="2300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sz="2300" dirty="0"/>
              <a:t> </a:t>
            </a:r>
            <a:r>
              <a:rPr lang="en-GB" sz="2300" dirty="0"/>
              <a:t>Developing a High-Level Strategy Towards Integrated Care Provision</a:t>
            </a:r>
            <a:endParaRPr lang="et-EE" sz="2300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sz="2300" dirty="0"/>
              <a:t> </a:t>
            </a:r>
            <a:r>
              <a:rPr lang="en-GB" sz="2300" dirty="0"/>
              <a:t>Models of Care</a:t>
            </a:r>
            <a:r>
              <a:rPr lang="et-EE" sz="2300" dirty="0"/>
              <a:t>: </a:t>
            </a:r>
            <a:r>
              <a:rPr lang="et-EE" sz="2300" dirty="0" err="1"/>
              <a:t>selected</a:t>
            </a:r>
            <a:r>
              <a:rPr lang="et-EE" sz="2300" dirty="0"/>
              <a:t> </a:t>
            </a:r>
            <a:r>
              <a:rPr lang="et-EE" sz="2300" dirty="0" err="1"/>
              <a:t>pathways</a:t>
            </a:r>
            <a:r>
              <a:rPr lang="et-EE" sz="2300" dirty="0"/>
              <a:t> (</a:t>
            </a:r>
            <a:r>
              <a:rPr lang="et-EE" sz="2300" dirty="0" err="1"/>
              <a:t>focus</a:t>
            </a:r>
            <a:r>
              <a:rPr lang="et-EE" sz="2300" dirty="0"/>
              <a:t> on </a:t>
            </a:r>
            <a:r>
              <a:rPr lang="et-EE" sz="2300" dirty="0" err="1"/>
              <a:t>coordination</a:t>
            </a:r>
            <a:r>
              <a:rPr lang="et-EE" sz="2300" dirty="0"/>
              <a:t> </a:t>
            </a:r>
            <a:r>
              <a:rPr lang="et-EE" sz="2300" dirty="0" err="1"/>
              <a:t>model</a:t>
            </a:r>
            <a:r>
              <a:rPr lang="et-EE" sz="23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sz="2300" b="1" dirty="0"/>
              <a:t> </a:t>
            </a:r>
            <a:r>
              <a:rPr lang="en-GB" sz="2300" b="1" dirty="0"/>
              <a:t>Review of Information Systems and Databases</a:t>
            </a:r>
            <a:r>
              <a:rPr lang="et-EE" sz="2300" b="1" dirty="0"/>
              <a:t> and </a:t>
            </a:r>
            <a:r>
              <a:rPr lang="et-EE" sz="2300" b="1" dirty="0" err="1"/>
              <a:t>developing</a:t>
            </a:r>
            <a:r>
              <a:rPr lang="et-EE" sz="2300" b="1" dirty="0"/>
              <a:t> a </a:t>
            </a:r>
            <a:r>
              <a:rPr lang="et-EE" sz="2300" b="1" dirty="0" err="1"/>
              <a:t>concept</a:t>
            </a:r>
            <a:r>
              <a:rPr lang="et-EE" sz="2300" b="1" dirty="0"/>
              <a:t> </a:t>
            </a:r>
            <a:r>
              <a:rPr lang="et-EE" sz="2300" b="1" dirty="0" err="1"/>
              <a:t>for</a:t>
            </a:r>
            <a:r>
              <a:rPr lang="et-EE" sz="2300" b="1" dirty="0"/>
              <a:t> </a:t>
            </a:r>
            <a:r>
              <a:rPr lang="et-EE" sz="2300" b="1" dirty="0" err="1"/>
              <a:t>integrated</a:t>
            </a:r>
            <a:r>
              <a:rPr lang="et-EE" sz="2300" b="1" dirty="0"/>
              <a:t>   </a:t>
            </a:r>
            <a:r>
              <a:rPr lang="et-EE" sz="2300" b="1" dirty="0" err="1"/>
              <a:t>policy</a:t>
            </a:r>
            <a:r>
              <a:rPr lang="et-EE" sz="2300" b="1" dirty="0"/>
              <a:t> </a:t>
            </a:r>
            <a:r>
              <a:rPr lang="et-EE" sz="2300" b="1" dirty="0" err="1"/>
              <a:t>dataset</a:t>
            </a:r>
            <a:endParaRPr lang="et-EE" sz="23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sz="2300" dirty="0"/>
              <a:t> </a:t>
            </a:r>
            <a:r>
              <a:rPr lang="en-GB" sz="2300" dirty="0"/>
              <a:t>Financing and incentive models</a:t>
            </a:r>
            <a:r>
              <a:rPr lang="et-EE" sz="2300" dirty="0"/>
              <a:t>  (</a:t>
            </a:r>
            <a:r>
              <a:rPr lang="et-EE" sz="2300" dirty="0" err="1"/>
              <a:t>focus</a:t>
            </a:r>
            <a:r>
              <a:rPr lang="et-EE" sz="2300" dirty="0"/>
              <a:t> on </a:t>
            </a:r>
            <a:r>
              <a:rPr lang="et-EE" sz="2300" dirty="0" err="1"/>
              <a:t>coordination</a:t>
            </a:r>
            <a:r>
              <a:rPr lang="et-EE" sz="2300" dirty="0"/>
              <a:t> </a:t>
            </a:r>
            <a:r>
              <a:rPr lang="et-EE" sz="2300" dirty="0" err="1"/>
              <a:t>model</a:t>
            </a:r>
            <a:r>
              <a:rPr lang="et-EE" sz="2300" dirty="0"/>
              <a:t>)</a:t>
            </a:r>
          </a:p>
          <a:p>
            <a:pPr marL="0" indent="0">
              <a:buNone/>
            </a:pPr>
            <a:endParaRPr lang="et-EE" sz="2300" b="1" dirty="0"/>
          </a:p>
          <a:p>
            <a:pPr marL="0" indent="0">
              <a:buNone/>
            </a:pPr>
            <a:r>
              <a:rPr lang="et-EE" sz="2300" b="1" dirty="0"/>
              <a:t>Life-</a:t>
            </a:r>
            <a:r>
              <a:rPr lang="et-EE" sz="2300" b="1" dirty="0" err="1"/>
              <a:t>cycle</a:t>
            </a:r>
            <a:r>
              <a:rPr lang="et-EE" sz="2300" b="1" dirty="0"/>
              <a:t> </a:t>
            </a:r>
            <a:r>
              <a:rPr lang="et-EE" sz="2300" b="1" dirty="0" err="1"/>
              <a:t>approach</a:t>
            </a:r>
            <a:r>
              <a:rPr lang="et-EE" sz="2300" b="1" dirty="0"/>
              <a:t> </a:t>
            </a:r>
            <a:r>
              <a:rPr lang="et-EE" sz="2300" b="1" dirty="0" err="1"/>
              <a:t>used</a:t>
            </a:r>
            <a:r>
              <a:rPr lang="et-EE" sz="2300" b="1" dirty="0"/>
              <a:t>!</a:t>
            </a:r>
          </a:p>
          <a:p>
            <a:pPr marL="0" indent="0">
              <a:buNone/>
            </a:pPr>
            <a:endParaRPr lang="et-EE" sz="2300" dirty="0"/>
          </a:p>
        </p:txBody>
      </p:sp>
    </p:spTree>
    <p:extLst>
      <p:ext uri="{BB962C8B-B14F-4D97-AF65-F5344CB8AC3E}">
        <p14:creationId xmlns:p14="http://schemas.microsoft.com/office/powerpoint/2010/main" val="2234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>
                <a:latin typeface="+mn-lt"/>
              </a:rPr>
              <a:t>Background</a:t>
            </a:r>
            <a:r>
              <a:rPr lang="et-EE" b="1" dirty="0">
                <a:latin typeface="+mn-lt"/>
              </a:rPr>
              <a:t>. </a:t>
            </a:r>
            <a:r>
              <a:rPr lang="et-EE" b="1" dirty="0" err="1">
                <a:latin typeface="+mn-lt"/>
              </a:rPr>
              <a:t>System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view</a:t>
            </a:r>
            <a:endParaRPr lang="et-EE" b="1" dirty="0">
              <a:latin typeface="+mn-lt"/>
            </a:endParaRPr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52" y="1962526"/>
            <a:ext cx="3462748" cy="4351338"/>
          </a:xfrm>
        </p:spPr>
      </p:pic>
      <p:sp>
        <p:nvSpPr>
          <p:cNvPr id="5" name="TextBox 4"/>
          <p:cNvSpPr txBox="1"/>
          <p:nvPr/>
        </p:nvSpPr>
        <p:spPr>
          <a:xfrm>
            <a:off x="838200" y="1783704"/>
            <a:ext cx="7208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sz="2400" dirty="0">
              <a:latin typeface="Calibri  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How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are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individuals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actually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supported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>
                <a:latin typeface="Calibri  "/>
                <a:ea typeface="Roboto Condensed" panose="02000000000000000000" pitchFamily="2" charset="0"/>
              </a:rPr>
              <a:t>By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whom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?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With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what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results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Is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there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duplication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of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services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Is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local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level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support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provided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before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moving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to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complex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state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services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Where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to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direct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additional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resources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to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get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best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 </a:t>
            </a:r>
            <a:r>
              <a:rPr lang="et-EE" sz="2800" dirty="0" err="1">
                <a:latin typeface="Calibri  "/>
                <a:ea typeface="Roboto Condensed" panose="02000000000000000000" pitchFamily="2" charset="0"/>
              </a:rPr>
              <a:t>results</a:t>
            </a:r>
            <a:r>
              <a:rPr lang="et-EE" sz="2800" dirty="0">
                <a:latin typeface="Calibri  "/>
                <a:ea typeface="Roboto Condensed" panose="02000000000000000000" pitchFamily="2" charset="0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800" dirty="0">
                <a:latin typeface="Calibri  "/>
                <a:ea typeface="Roboto Condensed" panose="02000000000000000000" pitchFamily="2" charset="0"/>
              </a:rPr>
              <a:t>…</a:t>
            </a:r>
          </a:p>
          <a:p>
            <a:pPr marL="285750" indent="-285750">
              <a:buFontTx/>
              <a:buChar char="-"/>
            </a:pPr>
            <a:endParaRPr lang="en-GB" sz="2400" dirty="0">
              <a:latin typeface="Calibri  "/>
            </a:endParaRPr>
          </a:p>
        </p:txBody>
      </p:sp>
    </p:spTree>
    <p:extLst>
      <p:ext uri="{BB962C8B-B14F-4D97-AF65-F5344CB8AC3E}">
        <p14:creationId xmlns:p14="http://schemas.microsoft.com/office/powerpoint/2010/main" val="278040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stkülik 3">
            <a:extLst>
              <a:ext uri="{FF2B5EF4-FFF2-40B4-BE49-F238E27FC236}">
                <a16:creationId xmlns:a16="http://schemas.microsoft.com/office/drawing/2014/main" id="{3AEC1A91-27FB-4453-BED6-4361E196DC57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5" name="Ristkülik 4">
            <a:extLst>
              <a:ext uri="{FF2B5EF4-FFF2-40B4-BE49-F238E27FC236}">
                <a16:creationId xmlns:a16="http://schemas.microsoft.com/office/drawing/2014/main" id="{7C722182-5CD8-4EB8-97FA-690C91DE180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6" name="Ristkülik 5">
            <a:extLst>
              <a:ext uri="{FF2B5EF4-FFF2-40B4-BE49-F238E27FC236}">
                <a16:creationId xmlns:a16="http://schemas.microsoft.com/office/drawing/2014/main" id="{557F7634-1B0E-446C-B2ED-50950188282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pic>
        <p:nvPicPr>
          <p:cNvPr id="7" name="Pilt 6">
            <a:extLst>
              <a:ext uri="{FF2B5EF4-FFF2-40B4-BE49-F238E27FC236}">
                <a16:creationId xmlns:a16="http://schemas.microsoft.com/office/drawing/2014/main" id="{DC5ED617-0718-4602-A522-DC311FD406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291" t="11833" r="17292" b="5163"/>
          <a:stretch/>
        </p:blipFill>
        <p:spPr>
          <a:xfrm>
            <a:off x="1271752" y="0"/>
            <a:ext cx="1001635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>
            <a:extLst>
              <a:ext uri="{FF2B5EF4-FFF2-40B4-BE49-F238E27FC236}">
                <a16:creationId xmlns:a16="http://schemas.microsoft.com/office/drawing/2014/main" id="{73374D6C-0C4B-46F4-972E-18907C37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>
                <a:latin typeface="+mn-lt"/>
              </a:rPr>
              <a:t>Taking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advantage</a:t>
            </a:r>
            <a:r>
              <a:rPr lang="et-EE" b="1" dirty="0">
                <a:latin typeface="+mn-lt"/>
              </a:rPr>
              <a:t> of </a:t>
            </a:r>
            <a:r>
              <a:rPr lang="et-EE" b="1" dirty="0" err="1">
                <a:latin typeface="+mn-lt"/>
              </a:rPr>
              <a:t>data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to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support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integrated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care</a:t>
            </a:r>
            <a:endParaRPr lang="en-GB" dirty="0">
              <a:latin typeface="+mn-lt"/>
            </a:endParaRPr>
          </a:p>
        </p:txBody>
      </p: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163E93EF-1F3A-420C-8BE0-3DB00EA39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Two types of data:</a:t>
            </a:r>
          </a:p>
          <a:p>
            <a:r>
              <a:rPr lang="en-GB" dirty="0"/>
              <a:t>Aggregate data to support policy making</a:t>
            </a:r>
          </a:p>
          <a:p>
            <a:r>
              <a:rPr lang="en-GB" dirty="0"/>
              <a:t>Case level data to support care pathways and service delivery on the individual level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Two timelines</a:t>
            </a:r>
          </a:p>
          <a:p>
            <a:r>
              <a:rPr lang="en-GB" dirty="0"/>
              <a:t>Short-term: things that can be done with data (more or less) right now, without major new developments </a:t>
            </a:r>
            <a:endParaRPr lang="et-EE" dirty="0"/>
          </a:p>
          <a:p>
            <a:r>
              <a:rPr lang="en-GB" dirty="0"/>
              <a:t>Medium-term: things that can be done based on improved approaches to data collection and integration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6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C62CA2B-3822-4EAD-95F3-CEEA1612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Policy dataset</a:t>
            </a:r>
            <a:r>
              <a:rPr lang="et-EE" b="1" dirty="0">
                <a:latin typeface="+mn-lt"/>
              </a:rPr>
              <a:t>. Main </a:t>
            </a:r>
            <a:r>
              <a:rPr lang="et-EE" b="1" dirty="0" err="1">
                <a:latin typeface="+mn-lt"/>
              </a:rPr>
              <a:t>principles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Measures derived from secondary data where possible</a:t>
            </a:r>
          </a:p>
          <a:p>
            <a:pPr lvl="0"/>
            <a:r>
              <a:rPr lang="en-GB" dirty="0"/>
              <a:t>Minimise the number of measurements</a:t>
            </a:r>
          </a:p>
          <a:p>
            <a:pPr lvl="0"/>
            <a:r>
              <a:rPr lang="en-GB" dirty="0"/>
              <a:t>Aim for operational and scalable dataset showing variation over time (not one-off research datasets)</a:t>
            </a:r>
          </a:p>
          <a:p>
            <a:pPr lvl="0"/>
            <a:r>
              <a:rPr lang="en-GB" dirty="0"/>
              <a:t>Where there are gaps in data – link new primary sources of data capture to service delivery </a:t>
            </a:r>
          </a:p>
          <a:p>
            <a:pPr lvl="0"/>
            <a:r>
              <a:rPr lang="en-GB" dirty="0"/>
              <a:t>Try to get a balance (across the quadruple aim)</a:t>
            </a:r>
          </a:p>
          <a:p>
            <a:pPr lvl="0"/>
            <a:r>
              <a:rPr lang="en-GB" dirty="0"/>
              <a:t>Look at measures that are at the intersection points of care provision (not necessarily at the specific service)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4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54A76B9-2B82-4523-BA6E-A968CFA5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Policy dataset</a:t>
            </a:r>
            <a:r>
              <a:rPr lang="et-EE" b="1" dirty="0">
                <a:latin typeface="+mn-lt"/>
              </a:rPr>
              <a:t> – </a:t>
            </a:r>
            <a:r>
              <a:rPr lang="et-EE" b="1" dirty="0" err="1">
                <a:latin typeface="+mn-lt"/>
              </a:rPr>
              <a:t>where</a:t>
            </a:r>
            <a:r>
              <a:rPr lang="et-EE" b="1" dirty="0">
                <a:latin typeface="+mn-lt"/>
              </a:rPr>
              <a:t> are </a:t>
            </a:r>
            <a:r>
              <a:rPr lang="et-EE" b="1" dirty="0" err="1">
                <a:latin typeface="+mn-lt"/>
              </a:rPr>
              <a:t>we</a:t>
            </a:r>
            <a:r>
              <a:rPr lang="et-EE" b="1" dirty="0">
                <a:latin typeface="+mn-lt"/>
              </a:rPr>
              <a:t> at?</a:t>
            </a:r>
            <a:endParaRPr lang="en-GB" dirty="0">
              <a:latin typeface="+mn-lt"/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0416905-6977-4026-9581-42A640D3C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t-EE" dirty="0" err="1"/>
              <a:t>Preparing</a:t>
            </a:r>
            <a:r>
              <a:rPr lang="et-EE" dirty="0"/>
              <a:t> a test </a:t>
            </a:r>
            <a:r>
              <a:rPr lang="et-EE" dirty="0" err="1"/>
              <a:t>dataset</a:t>
            </a:r>
            <a:r>
              <a:rPr lang="et-EE" dirty="0"/>
              <a:t> (</a:t>
            </a:r>
            <a:r>
              <a:rPr lang="et-EE" dirty="0" err="1"/>
              <a:t>based</a:t>
            </a:r>
            <a:r>
              <a:rPr lang="et-EE" dirty="0"/>
              <a:t> on </a:t>
            </a:r>
            <a:r>
              <a:rPr lang="et-EE" dirty="0" err="1"/>
              <a:t>one</a:t>
            </a:r>
            <a:r>
              <a:rPr lang="et-EE" dirty="0"/>
              <a:t> </a:t>
            </a:r>
            <a:r>
              <a:rPr lang="et-EE" dirty="0" err="1"/>
              <a:t>municipality</a:t>
            </a:r>
            <a:r>
              <a:rPr lang="et-EE" dirty="0"/>
              <a:t>) </a:t>
            </a:r>
            <a:r>
              <a:rPr lang="et-EE" dirty="0" err="1"/>
              <a:t>where</a:t>
            </a:r>
            <a:r>
              <a:rPr lang="et-EE" dirty="0"/>
              <a:t> </a:t>
            </a:r>
            <a:r>
              <a:rPr lang="et-EE" dirty="0" err="1"/>
              <a:t>information</a:t>
            </a:r>
            <a:r>
              <a:rPr lang="et-EE" dirty="0"/>
              <a:t> </a:t>
            </a:r>
            <a:r>
              <a:rPr lang="et-EE" dirty="0" err="1"/>
              <a:t>linked</a:t>
            </a:r>
            <a:r>
              <a:rPr lang="et-EE" dirty="0"/>
              <a:t> </a:t>
            </a:r>
            <a:r>
              <a:rPr lang="et-EE" dirty="0" err="1"/>
              <a:t>together</a:t>
            </a:r>
            <a:r>
              <a:rPr lang="et-EE" dirty="0"/>
              <a:t> and p</a:t>
            </a:r>
            <a:r>
              <a:rPr lang="en-GB" dirty="0" err="1"/>
              <a:t>seudonymise</a:t>
            </a:r>
            <a:r>
              <a:rPr lang="et-EE" dirty="0"/>
              <a:t>d </a:t>
            </a:r>
            <a:r>
              <a:rPr lang="et-EE" dirty="0" err="1"/>
              <a:t>before</a:t>
            </a:r>
            <a:r>
              <a:rPr lang="et-EE" dirty="0"/>
              <a:t> </a:t>
            </a:r>
            <a:r>
              <a:rPr lang="et-EE" dirty="0" err="1"/>
              <a:t>analysis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 err="1"/>
              <a:t>Mainly</a:t>
            </a:r>
            <a:r>
              <a:rPr lang="et-EE" dirty="0"/>
              <a:t> </a:t>
            </a:r>
            <a:r>
              <a:rPr lang="et-EE" dirty="0" err="1"/>
              <a:t>automatic</a:t>
            </a:r>
            <a:r>
              <a:rPr lang="et-EE" dirty="0"/>
              <a:t> pull </a:t>
            </a:r>
            <a:r>
              <a:rPr lang="et-EE" dirty="0" err="1"/>
              <a:t>from</a:t>
            </a:r>
            <a:r>
              <a:rPr lang="et-EE" dirty="0"/>
              <a:t> </a:t>
            </a:r>
            <a:r>
              <a:rPr lang="et-EE" dirty="0" err="1"/>
              <a:t>databases</a:t>
            </a:r>
            <a:r>
              <a:rPr lang="et-EE" dirty="0"/>
              <a:t>, </a:t>
            </a:r>
            <a:r>
              <a:rPr lang="et-EE" dirty="0" err="1"/>
              <a:t>but</a:t>
            </a:r>
            <a:r>
              <a:rPr lang="et-EE" dirty="0"/>
              <a:t> </a:t>
            </a:r>
            <a:r>
              <a:rPr lang="et-EE" dirty="0" err="1"/>
              <a:t>some</a:t>
            </a:r>
            <a:r>
              <a:rPr lang="et-EE" dirty="0"/>
              <a:t> </a:t>
            </a:r>
            <a:r>
              <a:rPr lang="et-EE" dirty="0" err="1"/>
              <a:t>municipality-level</a:t>
            </a:r>
            <a:r>
              <a:rPr lang="et-EE" dirty="0"/>
              <a:t> </a:t>
            </a:r>
            <a:r>
              <a:rPr lang="et-EE" dirty="0" err="1"/>
              <a:t>data</a:t>
            </a:r>
            <a:r>
              <a:rPr lang="et-EE" dirty="0"/>
              <a:t> </a:t>
            </a:r>
            <a:r>
              <a:rPr lang="et-EE" dirty="0" err="1"/>
              <a:t>manually</a:t>
            </a:r>
            <a:r>
              <a:rPr lang="et-EE" dirty="0"/>
              <a:t> </a:t>
            </a:r>
            <a:r>
              <a:rPr lang="et-EE" dirty="0" err="1"/>
              <a:t>collected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 </a:t>
            </a:r>
            <a:r>
              <a:rPr lang="et-EE" dirty="0" err="1"/>
              <a:t>Proof</a:t>
            </a:r>
            <a:r>
              <a:rPr lang="et-EE" dirty="0"/>
              <a:t> of </a:t>
            </a:r>
            <a:r>
              <a:rPr lang="et-EE" dirty="0" err="1"/>
              <a:t>concept</a:t>
            </a:r>
            <a:r>
              <a:rPr lang="et-EE" dirty="0"/>
              <a:t> </a:t>
            </a:r>
            <a:r>
              <a:rPr lang="et-EE" dirty="0" err="1"/>
              <a:t>analysis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understand</a:t>
            </a:r>
            <a:r>
              <a:rPr lang="et-EE" dirty="0"/>
              <a:t> </a:t>
            </a:r>
            <a:r>
              <a:rPr lang="et-EE" dirty="0" err="1"/>
              <a:t>what</a:t>
            </a:r>
            <a:r>
              <a:rPr lang="et-EE" dirty="0"/>
              <a:t> </a:t>
            </a:r>
            <a:r>
              <a:rPr lang="et-EE" dirty="0" err="1"/>
              <a:t>kind</a:t>
            </a:r>
            <a:r>
              <a:rPr lang="et-EE" dirty="0"/>
              <a:t> of </a:t>
            </a:r>
            <a:r>
              <a:rPr lang="et-EE" dirty="0" err="1"/>
              <a:t>questions</a:t>
            </a:r>
            <a:r>
              <a:rPr lang="et-EE" dirty="0"/>
              <a:t> </a:t>
            </a:r>
            <a:r>
              <a:rPr lang="et-EE" dirty="0" err="1"/>
              <a:t>could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answered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such</a:t>
            </a:r>
            <a:r>
              <a:rPr lang="et-EE" dirty="0"/>
              <a:t> </a:t>
            </a:r>
            <a:r>
              <a:rPr lang="et-EE" dirty="0" err="1"/>
              <a:t>data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 err="1"/>
              <a:t>Goal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future</a:t>
            </a:r>
            <a:r>
              <a:rPr lang="et-EE" dirty="0"/>
              <a:t>: </a:t>
            </a:r>
            <a:r>
              <a:rPr lang="et-EE" dirty="0" err="1"/>
              <a:t>different</a:t>
            </a:r>
            <a:r>
              <a:rPr lang="et-EE" dirty="0"/>
              <a:t> </a:t>
            </a:r>
            <a:r>
              <a:rPr lang="et-EE" dirty="0" err="1"/>
              <a:t>dashboards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different</a:t>
            </a:r>
            <a:r>
              <a:rPr lang="et-EE" dirty="0"/>
              <a:t> </a:t>
            </a:r>
            <a:r>
              <a:rPr lang="et-EE" dirty="0" err="1"/>
              <a:t>stakeholders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do </a:t>
            </a:r>
            <a:r>
              <a:rPr lang="et-EE" dirty="0" err="1"/>
              <a:t>policy</a:t>
            </a:r>
            <a:r>
              <a:rPr lang="et-EE" dirty="0"/>
              <a:t> </a:t>
            </a:r>
            <a:r>
              <a:rPr lang="et-EE" dirty="0" err="1"/>
              <a:t>analysis</a:t>
            </a:r>
            <a:r>
              <a:rPr lang="et-EE" dirty="0"/>
              <a:t>, </a:t>
            </a:r>
            <a:r>
              <a:rPr lang="et-EE" dirty="0" err="1"/>
              <a:t>measure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impact</a:t>
            </a:r>
            <a:r>
              <a:rPr lang="et-EE" dirty="0"/>
              <a:t> of </a:t>
            </a:r>
            <a:r>
              <a:rPr lang="et-EE" dirty="0" err="1"/>
              <a:t>integrated</a:t>
            </a:r>
            <a:r>
              <a:rPr lang="et-EE" dirty="0"/>
              <a:t> </a:t>
            </a:r>
            <a:r>
              <a:rPr lang="et-EE" dirty="0" err="1"/>
              <a:t>policies</a:t>
            </a:r>
            <a:r>
              <a:rPr lang="et-EE" dirty="0"/>
              <a:t> etc.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D8046FC-937C-48A4-8B81-6B9E0D14B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>
                <a:latin typeface="+mn-lt"/>
              </a:rPr>
              <a:t>Case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level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data</a:t>
            </a:r>
            <a:r>
              <a:rPr lang="et-EE" b="1" dirty="0">
                <a:latin typeface="+mn-lt"/>
              </a:rPr>
              <a:t> – </a:t>
            </a:r>
            <a:r>
              <a:rPr lang="et-EE" b="1" dirty="0" err="1">
                <a:latin typeface="+mn-lt"/>
              </a:rPr>
              <a:t>where</a:t>
            </a:r>
            <a:r>
              <a:rPr lang="et-EE" b="1" dirty="0">
                <a:latin typeface="+mn-lt"/>
              </a:rPr>
              <a:t> are </a:t>
            </a:r>
            <a:r>
              <a:rPr lang="et-EE" b="1" dirty="0" err="1">
                <a:latin typeface="+mn-lt"/>
              </a:rPr>
              <a:t>we</a:t>
            </a:r>
            <a:r>
              <a:rPr lang="et-EE" b="1" dirty="0">
                <a:latin typeface="+mn-lt"/>
              </a:rPr>
              <a:t> at?</a:t>
            </a:r>
            <a:endParaRPr lang="en-GB" b="1" dirty="0">
              <a:latin typeface="+mn-lt"/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F0BD69F-04E1-48F1-9A69-12EF22809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Case level data to support care pathways and service delivery on the individual level</a:t>
            </a:r>
            <a:endParaRPr lang="et-EE" dirty="0"/>
          </a:p>
          <a:p>
            <a:pPr>
              <a:buFont typeface="Wingdings" panose="05000000000000000000" pitchFamily="2" charset="2"/>
              <a:buChar char="ü"/>
            </a:pPr>
            <a:r>
              <a:rPr lang="et-EE" dirty="0" err="1"/>
              <a:t>Mapping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access</a:t>
            </a:r>
            <a:r>
              <a:rPr lang="et-EE" dirty="0"/>
              <a:t> </a:t>
            </a:r>
            <a:r>
              <a:rPr lang="et-EE" dirty="0" err="1"/>
              <a:t>barriers</a:t>
            </a:r>
            <a:r>
              <a:rPr lang="et-EE" dirty="0"/>
              <a:t> and </a:t>
            </a:r>
            <a:r>
              <a:rPr lang="et-EE" dirty="0" err="1"/>
              <a:t>creating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understanding</a:t>
            </a:r>
            <a:r>
              <a:rPr lang="et-EE" dirty="0"/>
              <a:t> </a:t>
            </a:r>
            <a:r>
              <a:rPr lang="et-EE" dirty="0" err="1"/>
              <a:t>which</a:t>
            </a:r>
            <a:r>
              <a:rPr lang="et-EE" dirty="0"/>
              <a:t> </a:t>
            </a:r>
            <a:r>
              <a:rPr lang="et-EE" dirty="0" err="1"/>
              <a:t>information</a:t>
            </a:r>
            <a:r>
              <a:rPr lang="et-EE" dirty="0"/>
              <a:t> </a:t>
            </a:r>
            <a:r>
              <a:rPr lang="et-EE" dirty="0" err="1"/>
              <a:t>needs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opened</a:t>
            </a:r>
            <a:r>
              <a:rPr lang="et-EE" dirty="0"/>
              <a:t> and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whom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allow</a:t>
            </a:r>
            <a:r>
              <a:rPr lang="et-EE" dirty="0"/>
              <a:t> </a:t>
            </a:r>
            <a:r>
              <a:rPr lang="et-EE" dirty="0" err="1"/>
              <a:t>better</a:t>
            </a:r>
            <a:r>
              <a:rPr lang="et-EE" dirty="0"/>
              <a:t> </a:t>
            </a:r>
            <a:r>
              <a:rPr lang="et-EE" dirty="0" err="1"/>
              <a:t>integration</a:t>
            </a:r>
            <a:r>
              <a:rPr lang="et-EE" dirty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dirty="0"/>
              <a:t>Main </a:t>
            </a:r>
            <a:r>
              <a:rPr lang="et-EE" dirty="0" err="1"/>
              <a:t>question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solved – </a:t>
            </a:r>
            <a:r>
              <a:rPr lang="et-EE" dirty="0" err="1"/>
              <a:t>will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basis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consent</a:t>
            </a:r>
            <a:r>
              <a:rPr lang="et-EE" dirty="0"/>
              <a:t> of </a:t>
            </a:r>
            <a:r>
              <a:rPr lang="et-EE" dirty="0" err="1"/>
              <a:t>individual</a:t>
            </a:r>
            <a:r>
              <a:rPr lang="et-EE" dirty="0"/>
              <a:t>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general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/>
              <a:t>basis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8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 err="1" smtClean="0"/>
              <a:t>Thank</a:t>
            </a:r>
            <a:r>
              <a:rPr lang="et-EE" b="1" dirty="0" smtClean="0"/>
              <a:t> </a:t>
            </a:r>
            <a:r>
              <a:rPr lang="et-EE" b="1" dirty="0" err="1" smtClean="0"/>
              <a:t>you</a:t>
            </a:r>
            <a:r>
              <a:rPr lang="et-EE" b="1" dirty="0" smtClean="0"/>
              <a:t>!</a:t>
            </a:r>
            <a:endParaRPr lang="et-EE" b="1" dirty="0"/>
          </a:p>
        </p:txBody>
      </p:sp>
      <p:sp>
        <p:nvSpPr>
          <p:cNvPr id="5" name="Alapealkiri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39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747</Words>
  <Application>Microsoft Office PowerPoint</Application>
  <PresentationFormat>Laiekraan</PresentationFormat>
  <Paragraphs>74</Paragraphs>
  <Slides>9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2</vt:i4>
      </vt:variant>
      <vt:variant>
        <vt:lpstr>Slaidipealkirjad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 </vt:lpstr>
      <vt:lpstr>Calibri Light</vt:lpstr>
      <vt:lpstr>Roboto Condensed</vt:lpstr>
      <vt:lpstr>Times New Roman</vt:lpstr>
      <vt:lpstr>Wingdings</vt:lpstr>
      <vt:lpstr>Office'i kujundus</vt:lpstr>
      <vt:lpstr>Office Theme</vt:lpstr>
      <vt:lpstr>The European Knowledge Tree Group (EKTG) with AAL</vt:lpstr>
      <vt:lpstr>Supporting integrated care in Estonia </vt:lpstr>
      <vt:lpstr>Background. System view</vt:lpstr>
      <vt:lpstr>PowerPointi esitlus</vt:lpstr>
      <vt:lpstr>Taking advantage of data to support integrated care</vt:lpstr>
      <vt:lpstr>Policy dataset. Main principles</vt:lpstr>
      <vt:lpstr>Policy dataset – where are we at?</vt:lpstr>
      <vt:lpstr>Case level data – where are we at?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Gerli Aavik</dc:creator>
  <cp:lastModifiedBy>Rait Kuuse</cp:lastModifiedBy>
  <cp:revision>6</cp:revision>
  <dcterms:created xsi:type="dcterms:W3CDTF">2019-09-17T08:04:49Z</dcterms:created>
  <dcterms:modified xsi:type="dcterms:W3CDTF">2019-09-18T07:45:55Z</dcterms:modified>
</cp:coreProperties>
</file>