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8"/>
  </p:notesMasterIdLst>
  <p:handoutMasterIdLst>
    <p:handoutMasterId r:id="rId9"/>
  </p:handoutMasterIdLst>
  <p:sldIdLst>
    <p:sldId id="262" r:id="rId2"/>
    <p:sldId id="279" r:id="rId3"/>
    <p:sldId id="256" r:id="rId4"/>
    <p:sldId id="281" r:id="rId5"/>
    <p:sldId id="282" r:id="rId6"/>
    <p:sldId id="278" r:id="rId7"/>
  </p:sldIdLst>
  <p:sldSz cx="12192000" cy="6858000"/>
  <p:notesSz cx="6865938" cy="91582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09D5232-AFEE-48B0-99AA-30D6FA93DC61}">
          <p14:sldIdLst>
            <p14:sldId id="262"/>
            <p14:sldId id="279"/>
            <p14:sldId id="256"/>
            <p14:sldId id="281"/>
            <p14:sldId id="282"/>
            <p14:sldId id="278"/>
          </p14:sldIdLst>
        </p14:section>
        <p14:section name="Section 1" id="{8A99B26B-4216-4A45-A4BD-398DEE05444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6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99CA"/>
    <a:srgbClr val="A3C0E7"/>
    <a:srgbClr val="8CADD4"/>
    <a:srgbClr val="7A9FCC"/>
    <a:srgbClr val="88A9D2"/>
    <a:srgbClr val="6B95C7"/>
    <a:srgbClr val="B3CBEB"/>
    <a:srgbClr val="EC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0985" autoAdjust="0"/>
  </p:normalViewPr>
  <p:slideViewPr>
    <p:cSldViewPr snapToGrid="0">
      <p:cViewPr varScale="1">
        <p:scale>
          <a:sx n="65" d="100"/>
          <a:sy n="65" d="100"/>
        </p:scale>
        <p:origin x="48" y="840"/>
      </p:cViewPr>
      <p:guideLst>
        <p:guide orient="horz" pos="202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0" d="100"/>
          <a:sy n="60" d="100"/>
        </p:scale>
        <p:origin x="3254" y="43"/>
      </p:cViewPr>
      <p:guideLst>
        <p:guide orient="horz" pos="2886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5239" cy="459504"/>
          </a:xfrm>
          <a:prstGeom prst="rect">
            <a:avLst/>
          </a:prstGeom>
        </p:spPr>
        <p:txBody>
          <a:bodyPr vert="horz" lIns="91527" tIns="45764" rIns="91527" bIns="4576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12" y="2"/>
            <a:ext cx="2975239" cy="459504"/>
          </a:xfrm>
          <a:prstGeom prst="rect">
            <a:avLst/>
          </a:prstGeom>
        </p:spPr>
        <p:txBody>
          <a:bodyPr vert="horz" lIns="91527" tIns="45764" rIns="91527" bIns="45764" rtlCol="0"/>
          <a:lstStyle>
            <a:lvl1pPr algn="r">
              <a:defRPr sz="1200"/>
            </a:lvl1pPr>
          </a:lstStyle>
          <a:p>
            <a:fld id="{0CB269BB-7923-4BDD-98B4-491EC4FBA045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98789"/>
            <a:ext cx="2975239" cy="459504"/>
          </a:xfrm>
          <a:prstGeom prst="rect">
            <a:avLst/>
          </a:prstGeom>
        </p:spPr>
        <p:txBody>
          <a:bodyPr vert="horz" lIns="91527" tIns="45764" rIns="91527" bIns="4576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12" y="8698789"/>
            <a:ext cx="2975239" cy="459504"/>
          </a:xfrm>
          <a:prstGeom prst="rect">
            <a:avLst/>
          </a:prstGeom>
        </p:spPr>
        <p:txBody>
          <a:bodyPr vert="horz" lIns="91527" tIns="45764" rIns="91527" bIns="45764" rtlCol="0" anchor="b"/>
          <a:lstStyle>
            <a:lvl1pPr algn="r">
              <a:defRPr sz="1200"/>
            </a:lvl1pPr>
          </a:lstStyle>
          <a:p>
            <a:fld id="{CDA16D0C-06A7-4133-AD88-BEF3E4123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839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5239" cy="459504"/>
          </a:xfrm>
          <a:prstGeom prst="rect">
            <a:avLst/>
          </a:prstGeom>
        </p:spPr>
        <p:txBody>
          <a:bodyPr vert="horz" lIns="91527" tIns="45764" rIns="91527" bIns="4576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12" y="2"/>
            <a:ext cx="2975239" cy="459504"/>
          </a:xfrm>
          <a:prstGeom prst="rect">
            <a:avLst/>
          </a:prstGeom>
        </p:spPr>
        <p:txBody>
          <a:bodyPr vert="horz" lIns="91527" tIns="45764" rIns="91527" bIns="45764" rtlCol="0"/>
          <a:lstStyle>
            <a:lvl1pPr algn="r">
              <a:defRPr sz="1200"/>
            </a:lvl1pPr>
          </a:lstStyle>
          <a:p>
            <a:fld id="{31527B17-7BA4-472D-B9DF-2513B0579669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3000"/>
            <a:ext cx="5497512" cy="3092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7" tIns="45764" rIns="91527" bIns="4576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5" y="4407430"/>
            <a:ext cx="5492750" cy="3606076"/>
          </a:xfrm>
          <a:prstGeom prst="rect">
            <a:avLst/>
          </a:prstGeom>
        </p:spPr>
        <p:txBody>
          <a:bodyPr vert="horz" lIns="91527" tIns="45764" rIns="91527" bIns="457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98789"/>
            <a:ext cx="2975239" cy="459504"/>
          </a:xfrm>
          <a:prstGeom prst="rect">
            <a:avLst/>
          </a:prstGeom>
        </p:spPr>
        <p:txBody>
          <a:bodyPr vert="horz" lIns="91527" tIns="45764" rIns="91527" bIns="4576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12" y="8698789"/>
            <a:ext cx="2975239" cy="459504"/>
          </a:xfrm>
          <a:prstGeom prst="rect">
            <a:avLst/>
          </a:prstGeom>
        </p:spPr>
        <p:txBody>
          <a:bodyPr vert="horz" lIns="91527" tIns="45764" rIns="91527" bIns="45764" rtlCol="0" anchor="b"/>
          <a:lstStyle>
            <a:lvl1pPr algn="r">
              <a:defRPr sz="1200"/>
            </a:lvl1pPr>
          </a:lstStyle>
          <a:p>
            <a:fld id="{4566DE4B-AFD1-4943-AF50-FFB8676E17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980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6DE4B-AFD1-4943-AF50-FFB8676E179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2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6DE4B-AFD1-4943-AF50-FFB8676E179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71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3B3A-139B-4D2E-AA32-753BD08785DE}" type="datetime1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61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D18AA-15E2-4642-9C11-65E6F23880C8}" type="datetime1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14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042E-35F5-44A0-A2E4-633D40D8AF1E}" type="datetime1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16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98590"/>
            <a:ext cx="2743200" cy="365125"/>
          </a:xfrm>
        </p:spPr>
        <p:txBody>
          <a:bodyPr/>
          <a:lstStyle/>
          <a:p>
            <a:fld id="{3EE0B4A0-36F9-4910-8C66-827D69F23AA2}" type="datetime1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859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98590"/>
            <a:ext cx="2743200" cy="365125"/>
          </a:xfrm>
        </p:spPr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29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304F-5187-4625-903A-A82E1FBC3CAD}" type="datetime1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18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775"/>
            <a:ext cx="10515600" cy="1325563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49400"/>
            <a:ext cx="5181600" cy="4627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49400"/>
            <a:ext cx="5181600" cy="462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844A-0B75-43CE-9E8F-4F4612E91345}" type="datetime1">
              <a:rPr lang="en-GB" smtClean="0"/>
              <a:t>08/09/2019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4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0654-7427-4460-92D4-448F23FA9338}" type="datetime1">
              <a:rPr lang="en-GB" smtClean="0"/>
              <a:t>08/09/2019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69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775"/>
            <a:ext cx="10515600" cy="1325563"/>
          </a:xfrm>
        </p:spPr>
        <p:txBody>
          <a:bodyPr/>
          <a:lstStyle>
            <a:lvl1pPr algn="ctr"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C2E2-F2EE-4B88-8DDA-2A55A22570CE}" type="datetime1">
              <a:rPr lang="en-GB" smtClean="0"/>
              <a:t>08/09/2019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52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22960" y="6492875"/>
            <a:ext cx="2743200" cy="365125"/>
          </a:xfrm>
        </p:spPr>
        <p:txBody>
          <a:bodyPr/>
          <a:lstStyle/>
          <a:p>
            <a:fld id="{C9ABD4C1-EB99-4857-A2F1-EF3D74AFE082}" type="datetime1">
              <a:rPr lang="en-GB" smtClean="0"/>
              <a:t>08/09/2019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23360" y="6492875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492875"/>
            <a:ext cx="2743200" cy="365125"/>
          </a:xfrm>
        </p:spPr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98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86E4-8826-4C02-9DBA-C63200C2F299}" type="datetime1">
              <a:rPr lang="en-GB" smtClean="0"/>
              <a:t>08/09/2019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27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1CA6-A7B0-4DC8-8CA5-9804150E8BB8}" type="datetime1">
              <a:rPr lang="en-GB" smtClean="0"/>
              <a:t>08/09/2019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23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492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68450"/>
            <a:ext cx="10515600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56811-761B-4554-8D82-89C5F31CD3AB}" type="datetime1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E4A12-5F13-4146-874A-61D4200D4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09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4400" b="1" kern="120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paultimmers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paultimmers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Data for Active Ageing</a:t>
            </a:r>
            <a:br>
              <a:rPr lang="en-GB" sz="3600" dirty="0">
                <a:solidFill>
                  <a:schemeClr val="tx2"/>
                </a:solidFill>
              </a:rPr>
            </a:br>
            <a:r>
              <a:rPr lang="en-GB" sz="3600" dirty="0">
                <a:solidFill>
                  <a:schemeClr val="tx2"/>
                </a:solidFill>
              </a:rPr>
              <a:t>No Pain</a:t>
            </a:r>
            <a:r>
              <a:rPr lang="en-GB" sz="3600" dirty="0"/>
              <a:t> - </a:t>
            </a:r>
            <a:r>
              <a:rPr lang="en-GB" sz="3600" dirty="0">
                <a:solidFill>
                  <a:schemeClr val="tx2"/>
                </a:solidFill>
              </a:rPr>
              <a:t>No Gain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2279" y="38026"/>
            <a:ext cx="561600" cy="561600"/>
          </a:xfrm>
          <a:prstGeom prst="rect">
            <a:avLst/>
          </a:prstGeom>
          <a:noFill/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6D2D14E2-BA86-4402-95D5-B7D5454E048B}"/>
              </a:ext>
            </a:extLst>
          </p:cNvPr>
          <p:cNvSpPr txBox="1">
            <a:spLocks/>
          </p:cNvSpPr>
          <p:nvPr/>
        </p:nvSpPr>
        <p:spPr>
          <a:xfrm>
            <a:off x="1566863" y="4830762"/>
            <a:ext cx="9144000" cy="18941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r>
              <a:rPr lang="en-GB" sz="2300" dirty="0"/>
              <a:t>EKTG / AAL - Aarhus, 24 Sept 2019</a:t>
            </a:r>
          </a:p>
          <a:p>
            <a:r>
              <a:rPr lang="en-GB" sz="2300" i="1" dirty="0"/>
              <a:t>Prof Dr Paul Timmers</a:t>
            </a:r>
          </a:p>
          <a:p>
            <a:r>
              <a:rPr lang="en-GB" sz="2300" i="1" dirty="0"/>
              <a:t>Visiting Research Fellow Oxford University, Visiting Professor Rijeka University</a:t>
            </a:r>
          </a:p>
          <a:p>
            <a:r>
              <a:rPr lang="en-GB" sz="2300" i="1" dirty="0"/>
              <a:t>Former Director European Commission Digital Society, Trust  and Cybersecurity</a:t>
            </a:r>
          </a:p>
          <a:p>
            <a:r>
              <a:rPr lang="en-US" sz="2300" b="1" i="1" dirty="0"/>
              <a:t>All opinions expressed </a:t>
            </a:r>
            <a:r>
              <a:rPr lang="en-GB" sz="2300" b="1" dirty="0"/>
              <a:t>à </a:t>
            </a:r>
            <a:r>
              <a:rPr lang="en-US" sz="2300" b="1" i="1" dirty="0" err="1"/>
              <a:t>titre</a:t>
            </a:r>
            <a:r>
              <a:rPr lang="en-US" sz="2300" b="1" i="1" dirty="0"/>
              <a:t> personnel</a:t>
            </a:r>
            <a:endParaRPr lang="en-GB" sz="2300" b="1" i="1" dirty="0"/>
          </a:p>
          <a:p>
            <a:r>
              <a:rPr lang="en-GB" sz="2300" i="1" dirty="0">
                <a:hlinkClick r:id="rId4"/>
              </a:rPr>
              <a:t>paultimmers@gmail.com</a:t>
            </a:r>
            <a:r>
              <a:rPr lang="en-GB" sz="2300" i="1" dirty="0"/>
              <a:t>   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14E5FE23-1DD2-4C12-A42B-A31A872D96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3709987"/>
            <a:ext cx="262890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0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977"/>
    </mc:Choice>
    <mc:Fallback xmlns="">
      <p:transition spd="slow" advTm="13597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5600A-2BE3-4016-B6D3-C612DDCC5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Benefits &amp; Challenges </a:t>
            </a:r>
            <a:r>
              <a:rPr lang="en-US" b="0"/>
              <a:t>of Data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B114E-C2F9-42F9-BA71-52E9BD683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 benefits: </a:t>
            </a:r>
          </a:p>
          <a:p>
            <a:pPr lvl="1"/>
            <a:r>
              <a:rPr lang="en-GB" dirty="0"/>
              <a:t>Reducing readmissions</a:t>
            </a:r>
          </a:p>
          <a:p>
            <a:pPr lvl="1"/>
            <a:r>
              <a:rPr lang="en-GB" dirty="0"/>
              <a:t>More efficiency &amp; effectiveness</a:t>
            </a:r>
          </a:p>
          <a:p>
            <a:pPr lvl="1"/>
            <a:r>
              <a:rPr lang="en-GB" dirty="0"/>
              <a:t>Better quality of life</a:t>
            </a:r>
          </a:p>
          <a:p>
            <a:pPr lvl="1"/>
            <a:r>
              <a:rPr lang="en-GB" dirty="0"/>
              <a:t>Better health products and services</a:t>
            </a:r>
            <a:endParaRPr lang="en-US" dirty="0"/>
          </a:p>
          <a:p>
            <a:r>
              <a:rPr lang="en-US" dirty="0"/>
              <a:t>Challenges (from EIT Health Big Data Strategy planning)</a:t>
            </a:r>
          </a:p>
          <a:p>
            <a:pPr lvl="1"/>
            <a:r>
              <a:rPr lang="en-US" dirty="0"/>
              <a:t>data quality</a:t>
            </a:r>
          </a:p>
          <a:p>
            <a:pPr lvl="1"/>
            <a:r>
              <a:rPr lang="en-US" dirty="0"/>
              <a:t>diversity</a:t>
            </a:r>
          </a:p>
          <a:p>
            <a:pPr lvl="1"/>
            <a:r>
              <a:rPr lang="en-US" dirty="0"/>
              <a:t>data protection </a:t>
            </a:r>
          </a:p>
          <a:p>
            <a:pPr lvl="1"/>
            <a:r>
              <a:rPr lang="en-US" dirty="0"/>
              <a:t>interoperability </a:t>
            </a:r>
          </a:p>
          <a:p>
            <a:pPr marL="457200" lvl="1" indent="0">
              <a:buNone/>
            </a:pPr>
            <a:r>
              <a:rPr lang="en-US" dirty="0"/>
              <a:t>and</a:t>
            </a:r>
          </a:p>
          <a:p>
            <a:pPr lvl="1"/>
            <a:r>
              <a:rPr lang="en-US" dirty="0"/>
              <a:t>tendency to lock up rather than share data</a:t>
            </a:r>
          </a:p>
          <a:p>
            <a:pPr lvl="1"/>
            <a:r>
              <a:rPr lang="en-US" dirty="0"/>
              <a:t>uncertainty to give access to data</a:t>
            </a:r>
          </a:p>
          <a:p>
            <a:pPr lvl="1"/>
            <a:r>
              <a:rPr lang="en-US" dirty="0"/>
              <a:t>rapid rise of user generated real world data</a:t>
            </a:r>
          </a:p>
          <a:p>
            <a:pPr lvl="1"/>
            <a:r>
              <a:rPr lang="en-US" dirty="0"/>
              <a:t>pervasive interest in Europe-wide solutions but lack of plan and leadership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AAB7F-534D-4A8B-B5CF-78772FD9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54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5BB2E2-6EC5-4E1E-94D1-94703F199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EIT Health Data Space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85DD32-D29C-4615-B8A5-F20D5913D0E5}"/>
              </a:ext>
            </a:extLst>
          </p:cNvPr>
          <p:cNvSpPr/>
          <p:nvPr/>
        </p:nvSpPr>
        <p:spPr>
          <a:xfrm>
            <a:off x="1637882" y="3563692"/>
            <a:ext cx="9214338" cy="18071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513E7F7-05ED-46A5-810D-1F878A811D93}"/>
              </a:ext>
            </a:extLst>
          </p:cNvPr>
          <p:cNvSpPr/>
          <p:nvPr/>
        </p:nvSpPr>
        <p:spPr>
          <a:xfrm>
            <a:off x="1974240" y="1677414"/>
            <a:ext cx="884255" cy="248696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ADDCA581-F3B5-44D9-8C37-D5E4E47BCEC0}"/>
              </a:ext>
            </a:extLst>
          </p:cNvPr>
          <p:cNvSpPr/>
          <p:nvPr/>
        </p:nvSpPr>
        <p:spPr>
          <a:xfrm rot="10800000">
            <a:off x="200966" y="6452776"/>
            <a:ext cx="11811837" cy="369276"/>
          </a:xfrm>
          <a:prstGeom prst="trapezoi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Diagonal Corners Snipped 12">
            <a:extLst>
              <a:ext uri="{FF2B5EF4-FFF2-40B4-BE49-F238E27FC236}">
                <a16:creationId xmlns:a16="http://schemas.microsoft.com/office/drawing/2014/main" id="{954766E7-BC94-4F35-9BF5-47E32A798177}"/>
              </a:ext>
            </a:extLst>
          </p:cNvPr>
          <p:cNvSpPr/>
          <p:nvPr/>
        </p:nvSpPr>
        <p:spPr>
          <a:xfrm flipV="1">
            <a:off x="11234895" y="1430338"/>
            <a:ext cx="622998" cy="4566976"/>
          </a:xfrm>
          <a:prstGeom prst="snip2Diag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Diagonal Corners Snipped 13">
            <a:extLst>
              <a:ext uri="{FF2B5EF4-FFF2-40B4-BE49-F238E27FC236}">
                <a16:creationId xmlns:a16="http://schemas.microsoft.com/office/drawing/2014/main" id="{41766F66-95DD-40BD-AC92-BE1CA14F4BAA}"/>
              </a:ext>
            </a:extLst>
          </p:cNvPr>
          <p:cNvSpPr/>
          <p:nvPr/>
        </p:nvSpPr>
        <p:spPr>
          <a:xfrm>
            <a:off x="358391" y="1430338"/>
            <a:ext cx="622998" cy="4566976"/>
          </a:xfrm>
          <a:prstGeom prst="snip2Diag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4EFDC2-C62E-4565-9559-6012730F01BD}"/>
              </a:ext>
            </a:extLst>
          </p:cNvPr>
          <p:cNvSpPr/>
          <p:nvPr/>
        </p:nvSpPr>
        <p:spPr>
          <a:xfrm>
            <a:off x="1502807" y="3778212"/>
            <a:ext cx="97320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EIT Health Data </a:t>
            </a:r>
            <a:r>
              <a:rPr lang="en-US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Space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54777D-F73C-4862-8266-28D082A4B307}"/>
              </a:ext>
            </a:extLst>
          </p:cNvPr>
          <p:cNvSpPr/>
          <p:nvPr/>
        </p:nvSpPr>
        <p:spPr>
          <a:xfrm rot="16200000">
            <a:off x="1257752" y="2725232"/>
            <a:ext cx="22906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Big Data projects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4DA4474-F063-458F-9304-C99460C1D6E2}"/>
              </a:ext>
            </a:extLst>
          </p:cNvPr>
          <p:cNvSpPr/>
          <p:nvPr/>
        </p:nvSpPr>
        <p:spPr>
          <a:xfrm rot="5400000">
            <a:off x="10014211" y="3437428"/>
            <a:ext cx="31565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Communication</a:t>
            </a:r>
            <a:endParaRPr lang="en-US" sz="5400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8B27E9-D876-480D-8802-2519C8B43DAD}"/>
              </a:ext>
            </a:extLst>
          </p:cNvPr>
          <p:cNvSpPr/>
          <p:nvPr/>
        </p:nvSpPr>
        <p:spPr>
          <a:xfrm rot="16200000">
            <a:off x="-140487" y="3390661"/>
            <a:ext cx="16662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Training</a:t>
            </a:r>
            <a:endParaRPr lang="en-US" sz="5400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5BFB059-66A5-48E4-8F90-BD5135E51D1C}"/>
              </a:ext>
            </a:extLst>
          </p:cNvPr>
          <p:cNvSpPr/>
          <p:nvPr/>
        </p:nvSpPr>
        <p:spPr>
          <a:xfrm>
            <a:off x="3364896" y="1677414"/>
            <a:ext cx="884255" cy="248696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7D976D-10ED-4B4E-85D5-29E208BF8E84}"/>
              </a:ext>
            </a:extLst>
          </p:cNvPr>
          <p:cNvSpPr/>
          <p:nvPr/>
        </p:nvSpPr>
        <p:spPr>
          <a:xfrm rot="16200000">
            <a:off x="2705553" y="2715711"/>
            <a:ext cx="22906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Big Data projects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073BFC-709F-43CE-B37D-2FBAAC2E311A}"/>
              </a:ext>
            </a:extLst>
          </p:cNvPr>
          <p:cNvSpPr/>
          <p:nvPr/>
        </p:nvSpPr>
        <p:spPr>
          <a:xfrm>
            <a:off x="1463745" y="6340602"/>
            <a:ext cx="973208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Data 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Infrastructure (not provided by EIT Health)</a:t>
            </a:r>
            <a:endParaRPr lang="en-U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F0D177-AB4D-448D-83A9-BB34DA0AB11F}"/>
              </a:ext>
            </a:extLst>
          </p:cNvPr>
          <p:cNvSpPr txBox="1"/>
          <p:nvPr/>
        </p:nvSpPr>
        <p:spPr>
          <a:xfrm>
            <a:off x="1761005" y="4364028"/>
            <a:ext cx="8968091" cy="1077218"/>
          </a:xfrm>
          <a:prstGeom prst="rect">
            <a:avLst/>
          </a:prstGeom>
          <a:noFill/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Data space services – e.g. ‘One-Stop Shop’; Electronic Consent Form; resolve interoperability issues to combine data from various sources (biobanks, genomic datasets, clinical health records, patient-generated data etc) from across various countries in Europe and continuous learning and scaling up from best practices, ethics, collaboration models, projects.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02999C-30C6-4391-A972-1DA51E572D90}"/>
              </a:ext>
            </a:extLst>
          </p:cNvPr>
          <p:cNvSpPr txBox="1"/>
          <p:nvPr/>
        </p:nvSpPr>
        <p:spPr>
          <a:xfrm>
            <a:off x="5087990" y="1276581"/>
            <a:ext cx="4908177" cy="1077218"/>
          </a:xfrm>
          <a:prstGeom prst="rect">
            <a:avLst/>
          </a:prstGeom>
          <a:noFill/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Projects are often oriented to a particular health condition and outcome based on evidence, e.g. reducing readmissions, improving quality of life, and lead to the development of a better health  product or service.</a:t>
            </a:r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FEDD0F9E-0CA6-4A64-8E24-DC7131E90F42}"/>
              </a:ext>
            </a:extLst>
          </p:cNvPr>
          <p:cNvCxnSpPr>
            <a:stCxn id="3" idx="1"/>
            <a:endCxn id="15" idx="2"/>
          </p:cNvCxnSpPr>
          <p:nvPr/>
        </p:nvCxnSpPr>
        <p:spPr>
          <a:xfrm rot="10800000" flipV="1">
            <a:off x="4081700" y="1815189"/>
            <a:ext cx="1006291" cy="113135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Bild 4" descr="Health Special.png">
            <a:extLst>
              <a:ext uri="{FF2B5EF4-FFF2-40B4-BE49-F238E27FC236}">
                <a16:creationId xmlns:a16="http://schemas.microsoft.com/office/drawing/2014/main" id="{11974F2B-BABF-44E0-A351-7E8315F27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318" y="198778"/>
            <a:ext cx="1679575" cy="7556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31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26859-AA8A-4BC3-B746-2ED44392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EIT Health Big Data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4A6A3-88DA-44BB-9C75-54302BDFE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Focus </a:t>
            </a:r>
            <a:r>
              <a:rPr lang="en-US" dirty="0"/>
              <a:t>on support for big data in a common Data Space, with practical projects delivering health and care solutions.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Ensure fast and responsible access to data </a:t>
            </a:r>
            <a:r>
              <a:rPr lang="en-US" dirty="0"/>
              <a:t>for EIT Health participants and deliver </a:t>
            </a:r>
            <a:r>
              <a:rPr lang="en-US" b="1" dirty="0"/>
              <a:t>quick win solutions that demonstrate the benefits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Pursue this by maximally making use of </a:t>
            </a:r>
            <a:r>
              <a:rPr lang="en-US" b="1" dirty="0"/>
              <a:t>partnerships</a:t>
            </a:r>
            <a:r>
              <a:rPr lang="en-US" dirty="0"/>
              <a:t> with policy-makers, authorities, and related R&amp;I initiatives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796D14-4BD2-4012-A5CA-0FAE317A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4</a:t>
            </a:fld>
            <a:endParaRPr lang="en-GB"/>
          </a:p>
        </p:txBody>
      </p:sp>
      <p:pic>
        <p:nvPicPr>
          <p:cNvPr id="5" name="Bild 4" descr="Health Special.png">
            <a:extLst>
              <a:ext uri="{FF2B5EF4-FFF2-40B4-BE49-F238E27FC236}">
                <a16:creationId xmlns:a16="http://schemas.microsoft.com/office/drawing/2014/main" id="{944A010F-177E-4F22-BAB3-EAA2CA6972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225" y="434181"/>
            <a:ext cx="1679575" cy="7556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56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4EC6-5AEF-4490-B94C-CCCCB81E9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&amp; Responsible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FC181-00F6-4EF9-8FE1-8A5D0D711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Fast? …. </a:t>
            </a:r>
          </a:p>
          <a:p>
            <a:pPr lvl="1"/>
            <a:r>
              <a:rPr lang="en-US" dirty="0"/>
              <a:t>The need to deliver user benefits sooner rather than later</a:t>
            </a:r>
          </a:p>
          <a:p>
            <a:pPr lvl="1"/>
            <a:r>
              <a:rPr lang="en-US" dirty="0"/>
              <a:t>The need for Europe to be international competitive in health &amp; pharma</a:t>
            </a:r>
          </a:p>
          <a:p>
            <a:pPr lvl="1"/>
            <a:r>
              <a:rPr lang="en-US" dirty="0"/>
              <a:t>No KPIs yet</a:t>
            </a:r>
          </a:p>
          <a:p>
            <a:r>
              <a:rPr lang="en-US" dirty="0"/>
              <a:t>Responsible? … </a:t>
            </a:r>
          </a:p>
          <a:p>
            <a:pPr lvl="1"/>
            <a:r>
              <a:rPr lang="en-US" dirty="0"/>
              <a:t>Considering user rights and respect</a:t>
            </a:r>
          </a:p>
          <a:p>
            <a:pPr lvl="1"/>
            <a:r>
              <a:rPr lang="en-US" dirty="0"/>
              <a:t>E.g. support in data space for data protection </a:t>
            </a:r>
          </a:p>
          <a:p>
            <a:pPr lvl="1"/>
            <a:r>
              <a:rPr lang="en-US" dirty="0"/>
              <a:t>E.g. piloting the Guidelines on AI &amp; Ethics of the EC’s High-Level Group</a:t>
            </a:r>
          </a:p>
          <a:p>
            <a:pPr lvl="1"/>
            <a:r>
              <a:rPr lang="en-US" dirty="0"/>
              <a:t>KPIs may develop, also in view of legislation (GDPR, coming AI law)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6261F-89C3-41F7-894A-C4C28F2C1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E4A12-5F13-4146-874A-61D4200D447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5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98478"/>
            <a:ext cx="9144000" cy="2387600"/>
          </a:xfrm>
        </p:spPr>
        <p:txBody>
          <a:bodyPr>
            <a:noAutofit/>
          </a:bodyPr>
          <a:lstStyle/>
          <a:p>
            <a:br>
              <a:rPr lang="en-GB" sz="8800" dirty="0">
                <a:solidFill>
                  <a:schemeClr val="tx2"/>
                </a:solidFill>
              </a:rPr>
            </a:br>
            <a:br>
              <a:rPr lang="en-GB" sz="8800" dirty="0">
                <a:solidFill>
                  <a:schemeClr val="tx2"/>
                </a:solidFill>
              </a:rPr>
            </a:br>
            <a:br>
              <a:rPr lang="en-GB" sz="8800" dirty="0">
                <a:solidFill>
                  <a:schemeClr val="tx2"/>
                </a:solidFill>
              </a:rPr>
            </a:br>
            <a:br>
              <a:rPr lang="en-GB" sz="8800" dirty="0">
                <a:solidFill>
                  <a:schemeClr val="tx2"/>
                </a:solidFill>
              </a:rPr>
            </a:br>
            <a:br>
              <a:rPr lang="en-GB" sz="8800" dirty="0">
                <a:solidFill>
                  <a:schemeClr val="tx2"/>
                </a:solidFill>
              </a:rPr>
            </a:br>
            <a:r>
              <a:rPr lang="en-GB" sz="6600" dirty="0">
                <a:solidFill>
                  <a:schemeClr val="tx2"/>
                </a:solidFill>
              </a:rPr>
              <a:t>Thank you!</a:t>
            </a:r>
            <a:endParaRPr lang="en-GB" sz="88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2279" y="38026"/>
            <a:ext cx="561600" cy="561600"/>
          </a:xfrm>
          <a:prstGeom prst="rect">
            <a:avLst/>
          </a:prstGeom>
          <a:noFill/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47607EFE-D739-4997-B7A1-9230398F358A}"/>
              </a:ext>
            </a:extLst>
          </p:cNvPr>
          <p:cNvSpPr txBox="1">
            <a:spLocks/>
          </p:cNvSpPr>
          <p:nvPr/>
        </p:nvSpPr>
        <p:spPr>
          <a:xfrm>
            <a:off x="1566863" y="4830762"/>
            <a:ext cx="9144000" cy="18941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r>
              <a:rPr lang="en-GB" sz="2300" dirty="0"/>
              <a:t>EKTG / AAL - Aarhus, 24 Sept 2019</a:t>
            </a:r>
          </a:p>
          <a:p>
            <a:r>
              <a:rPr lang="en-GB" sz="2300" i="1" dirty="0"/>
              <a:t>Prof Dr Paul Timmers</a:t>
            </a:r>
          </a:p>
          <a:p>
            <a:r>
              <a:rPr lang="en-GB" sz="2300" i="1" dirty="0"/>
              <a:t>Visiting Research Fellow Oxford University, Visiting Professor Rijeka University</a:t>
            </a:r>
          </a:p>
          <a:p>
            <a:r>
              <a:rPr lang="en-GB" sz="2300" i="1" dirty="0"/>
              <a:t>Former Director European Commission Digital Society, Trust  and Cybersecurity</a:t>
            </a:r>
          </a:p>
          <a:p>
            <a:r>
              <a:rPr lang="en-US" sz="2300" b="1" i="1" dirty="0"/>
              <a:t>All opinions expressed </a:t>
            </a:r>
            <a:r>
              <a:rPr lang="en-GB" sz="2300" b="1" dirty="0"/>
              <a:t>à </a:t>
            </a:r>
            <a:r>
              <a:rPr lang="en-US" sz="2300" b="1" i="1" dirty="0" err="1"/>
              <a:t>titre</a:t>
            </a:r>
            <a:r>
              <a:rPr lang="en-US" sz="2300" b="1" i="1" dirty="0"/>
              <a:t> personnel</a:t>
            </a:r>
            <a:endParaRPr lang="en-GB" sz="2300" b="1" i="1" dirty="0"/>
          </a:p>
          <a:p>
            <a:r>
              <a:rPr lang="en-GB" sz="2300" i="1" dirty="0">
                <a:hlinkClick r:id="rId4"/>
              </a:rPr>
              <a:t>paultimmers@gmail.com</a:t>
            </a:r>
            <a:r>
              <a:rPr lang="en-GB" sz="2300" i="1" dirty="0"/>
              <a:t>   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11E1C81A-A395-49CF-9DA9-5708866A25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3709987"/>
            <a:ext cx="262890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0"/>
    </mc:Choice>
    <mc:Fallback xmlns="">
      <p:transition spd="slow" advTm="279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23610</TotalTime>
  <Words>445</Words>
  <Application>Microsoft Office PowerPoint</Application>
  <PresentationFormat>Widescreen</PresentationFormat>
  <Paragraphs>62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Data for Active Ageing No Pain - No Gain</vt:lpstr>
      <vt:lpstr>Benefits &amp; Challenges of Data</vt:lpstr>
      <vt:lpstr>EIT Health Data Space</vt:lpstr>
      <vt:lpstr>EIT Health Big Data Strategy</vt:lpstr>
      <vt:lpstr>Fast &amp; Responsible</vt:lpstr>
      <vt:lpstr>    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pti</dc:creator>
  <cp:lastModifiedBy>Paul Timmers</cp:lastModifiedBy>
  <cp:revision>1271</cp:revision>
  <cp:lastPrinted>2019-08-24T16:20:31Z</cp:lastPrinted>
  <dcterms:created xsi:type="dcterms:W3CDTF">2017-01-18T05:20:41Z</dcterms:created>
  <dcterms:modified xsi:type="dcterms:W3CDTF">2019-09-08T15:47:16Z</dcterms:modified>
</cp:coreProperties>
</file>