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9" r:id="rId2"/>
    <p:sldId id="268" r:id="rId3"/>
    <p:sldId id="283" r:id="rId4"/>
    <p:sldId id="310" r:id="rId5"/>
    <p:sldId id="313" r:id="rId6"/>
    <p:sldId id="311" r:id="rId7"/>
    <p:sldId id="256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727"/>
  </p:normalViewPr>
  <p:slideViewPr>
    <p:cSldViewPr snapToGrid="0" snapToObjects="1">
      <p:cViewPr varScale="1">
        <p:scale>
          <a:sx n="87" d="100"/>
          <a:sy n="87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06AB2-E2EE-D44A-8F9A-0479FEE908FD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E004-F820-F643-8F0A-21DC62E4B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3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7734-58B7-42D9-8DF8-8F2F8D3910D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00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Ej vård kostnader inräkning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68306-F751-4C9B-A3EE-A28EDC35527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06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3B7C-79FC-3F4B-99FC-11C6CDAC2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42877-8FEA-A84F-B7F9-14584D11D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92BB0-CCA8-364B-A9A7-A5CD81268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A7852-B592-A44D-BFC4-D78A148E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9C324-30A1-1746-8D8E-6377260C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7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87562-0CEB-2A45-8242-5D6C7B674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20A11-6106-E14D-9683-40E922712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845DF-08B8-1C4D-BAE8-47CB7BBA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F1E22-AB82-1046-87DB-442153420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B8A49-9DE5-B54A-B0BC-12E1E702B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65E009-925D-4444-8190-B9089B569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01789-1AE6-A74C-803A-F935D4A8C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43EA4-98FE-E14F-B4E0-267B7E08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0A30F-6ADD-924B-81D5-E5620C438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DA1EE-5DF2-4742-9950-E3FD1608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5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1" y="539750"/>
            <a:ext cx="10555817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838200" y="1916113"/>
            <a:ext cx="5175251" cy="42783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16651" y="1916113"/>
            <a:ext cx="5177367" cy="42783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" y="6284913"/>
            <a:ext cx="2495551" cy="4572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9A3CE-C27F-422E-9338-D510416DE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9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166A-BBFD-F64A-BFC7-857FBE12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B737B-03F4-B24A-97B3-D9FD9DC14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068C2-6E65-E648-ABC9-E83D8886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65A1B-602B-7D42-A8BA-7ED9049C2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EE9E0-CD40-914B-9889-7A779156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5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EC67A-7B0E-BC48-B547-1C6650B4D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44001-BFAE-E24C-AD60-EDB74472A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5476D-A675-3642-B4B4-F29F4969E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C6DAE-DABE-F640-AC40-6E695919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6E2E4-ACCC-4F4A-8FBC-27AB6D8D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6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3676-0B7D-D641-A7D5-B81AD34E2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3EC63-33EE-D44F-AA0A-9248CE875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E4C275-F0F0-0B45-8669-4D92A4580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CB977-C52E-8348-942F-75FA7653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DD2D5-177D-7846-A151-C38D3050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1C8BD-0874-A641-AEC0-4CE61BB5E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5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145F-FDFB-BB45-951E-B984709B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13B7C-467C-3849-84DD-20F9B1F93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56955-812A-994B-963A-6B5090DE3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44650-9013-1F4E-BE31-3B43A24C7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571AE9-DF04-DF41-8694-F24B7A3F5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807ACE-A725-8C4E-974B-A49583CB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65351-5183-5B4B-B23B-4F17F229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552AF4-96DC-0A4E-836E-A7EE551E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0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957C-B8C9-5C4F-B42F-A6BE63BD6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BCCA25-8C37-754E-88E2-B0C996CA3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86F24-413D-044A-BC8F-03DB3998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D31FE-0630-BF42-B862-70D7BE69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9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7BD0F-B1FE-754B-9DF1-4B33FE608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84F84A-4970-6E4A-946B-D5C58BC5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367F0-3D61-FC4E-BF4E-E23EBFABB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6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228EE-4D93-E64E-BC47-5E9DF7BE1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0F604-9053-1D47-98C1-28372184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9D6DA-A4F1-FC4A-AE7E-1CDB5A9E1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72152-46EE-2B41-B6FE-C5A9249B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3047D-314A-254E-B481-DAA9EA13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1B2DC-58C5-D544-9843-A211B6D1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9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5560D-2358-4A46-A5C1-A8DC9CA9B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79A43C-2FD5-8E43-8A8D-C1389F4AC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A9F92-1A0D-2A4D-91BA-1FBB3E91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674A7-8C6F-6C40-A4AC-85BF7B4A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02C73-2623-9040-8030-4397C34B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CE60A0-7941-A543-A751-E14060D93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0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546309-4EFA-C34E-9748-E409FFF1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0E19F-1C66-DD4C-8DE7-7A5756AF7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569C3-6605-B44E-9365-54631360A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1A26-8BED-454B-9A45-849F1455CAA8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32987-BFCB-9044-A2C2-13FC72996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DF0BE-BA05-594B-BA1F-7418DD5D3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370A6-8D87-6442-AD81-6F60306C8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1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206" y="899887"/>
            <a:ext cx="11460797" cy="957943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The European Knowledge Tree Group (EKTG) with AAL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205" y="3135174"/>
            <a:ext cx="10125568" cy="3221180"/>
          </a:xfrm>
        </p:spPr>
        <p:txBody>
          <a:bodyPr>
            <a:normAutofit/>
          </a:bodyPr>
          <a:lstStyle/>
          <a:p>
            <a:r>
              <a:rPr lang="en-GB" sz="4400" dirty="0"/>
              <a:t>The Value of the Silver Economy using the Gold of the Future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Maggie Ellis</a:t>
            </a:r>
          </a:p>
          <a:p>
            <a:r>
              <a:rPr lang="en-GB" dirty="0"/>
              <a:t>EKTG Coordinator</a:t>
            </a:r>
          </a:p>
          <a:p>
            <a:r>
              <a:rPr lang="en-GB" dirty="0"/>
              <a:t>m.ellis1.lse.ac.uk@icloud.com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626429" cy="365123"/>
          </a:xfrm>
        </p:spPr>
        <p:txBody>
          <a:bodyPr/>
          <a:lstStyle/>
          <a:p>
            <a:pPr defTabSz="914377"/>
            <a:r>
              <a:rPr lang="da-DK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t>Workshop 1 24th September, 2019, AAL Forum, Aarhus, Denmark  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7986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1586259"/>
            <a:ext cx="8743917" cy="2092690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    </a:t>
            </a: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      </a:t>
            </a:r>
            <a:r>
              <a:rPr lang="en-US" b="1" dirty="0">
                <a:latin typeface="Arial"/>
                <a:cs typeface="Arial"/>
              </a:rPr>
              <a:t>The Tallinn Declaration  2017</a:t>
            </a:r>
            <a:br>
              <a:rPr lang="en-US" b="1" dirty="0">
                <a:latin typeface="Arial"/>
                <a:cs typeface="Arial"/>
              </a:rPr>
            </a:br>
            <a:br>
              <a:rPr lang="en-US" sz="3600" dirty="0">
                <a:latin typeface="Arial"/>
                <a:cs typeface="Arial"/>
              </a:rPr>
            </a:br>
            <a:r>
              <a:rPr lang="en-US" sz="3600" dirty="0">
                <a:latin typeface="Arial"/>
                <a:cs typeface="Arial"/>
              </a:rPr>
              <a:t>   </a:t>
            </a:r>
            <a:r>
              <a:rPr lang="en-US" sz="3100" b="1" dirty="0">
                <a:latin typeface="Arial"/>
                <a:cs typeface="Arial"/>
              </a:rPr>
              <a:t>Stressed the need for better Digital Services</a:t>
            </a:r>
            <a:br>
              <a:rPr lang="en-US" sz="3100" b="1" dirty="0">
                <a:latin typeface="Arial"/>
                <a:cs typeface="Arial"/>
              </a:rPr>
            </a:br>
            <a:r>
              <a:rPr lang="en-US" sz="3100" b="1" dirty="0">
                <a:latin typeface="Arial"/>
                <a:cs typeface="Arial"/>
              </a:rPr>
              <a:t>    Promises a digital future for Europeans</a:t>
            </a:r>
            <a:br>
              <a:rPr lang="en-US" dirty="0">
                <a:latin typeface="Arial"/>
                <a:cs typeface="Arial"/>
              </a:rPr>
            </a:br>
            <a:r>
              <a:rPr lang="en-US" dirty="0">
                <a:latin typeface="Arial"/>
                <a:cs typeface="Arial"/>
              </a:rPr>
              <a:t>   </a:t>
            </a:r>
            <a:br>
              <a:rPr lang="en-US" dirty="0">
                <a:latin typeface="Arial"/>
                <a:cs typeface="Arial"/>
              </a:rPr>
            </a:br>
            <a:r>
              <a:rPr lang="en-US" dirty="0">
                <a:latin typeface="Arial"/>
                <a:cs typeface="Arial"/>
              </a:rPr>
              <a:t>   </a:t>
            </a:r>
            <a:r>
              <a:rPr lang="en-US" sz="2700" dirty="0">
                <a:latin typeface="Arial"/>
                <a:cs typeface="Arial"/>
              </a:rPr>
              <a:t>All member states, agreed on common goals for 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     eGovernment development over the next five years.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     Smart Cities and communities will </a:t>
            </a:r>
            <a:r>
              <a:rPr lang="is-IS" sz="2700" dirty="0">
                <a:latin typeface="Arial"/>
                <a:cs typeface="Arial"/>
              </a:rPr>
              <a:t>develop</a:t>
            </a:r>
            <a:br>
              <a:rPr lang="en-GB" sz="2700" dirty="0">
                <a:latin typeface="Arial"/>
                <a:cs typeface="Arial"/>
              </a:rPr>
            </a:br>
            <a:r>
              <a:rPr lang="en-US" dirty="0"/>
              <a:t>						</a:t>
            </a:r>
            <a:br>
              <a:rPr lang="en-US" dirty="0"/>
            </a:br>
            <a:r>
              <a:rPr lang="en-US" dirty="0"/>
              <a:t>								  </a:t>
            </a:r>
            <a:br>
              <a:rPr lang="en-US" dirty="0"/>
            </a:br>
            <a:r>
              <a:rPr lang="en-US" dirty="0"/>
              <a:t>    </a:t>
            </a:r>
            <a:br>
              <a:rPr lang="en-US" dirty="0"/>
            </a:br>
            <a:r>
              <a:rPr lang="en-US" dirty="0"/>
              <a:t> 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5652" y="5147187"/>
            <a:ext cx="7282306" cy="3436264"/>
          </a:xfrm>
        </p:spPr>
        <p:txBody>
          <a:bodyPr>
            <a:normAutofit/>
          </a:bodyPr>
          <a:lstStyle/>
          <a:p>
            <a:pPr marL="0" indent="0">
              <a:spcBef>
                <a:spcPts val="2200"/>
              </a:spcBef>
              <a:spcAft>
                <a:spcPts val="1800"/>
              </a:spcAft>
              <a:buNone/>
            </a:pPr>
            <a:endParaRPr lang="en-GB" sz="2000" dirty="0"/>
          </a:p>
          <a:p>
            <a:pPr marL="0" indent="0">
              <a:spcBef>
                <a:spcPts val="2200"/>
              </a:spcBef>
              <a:spcAft>
                <a:spcPts val="1800"/>
              </a:spcAft>
              <a:buNone/>
            </a:pPr>
            <a:endParaRPr lang="en-GB" sz="2000" dirty="0"/>
          </a:p>
          <a:p>
            <a:pPr marL="0" indent="0">
              <a:spcBef>
                <a:spcPts val="2200"/>
              </a:spcBef>
              <a:spcAft>
                <a:spcPts val="1800"/>
              </a:spcAft>
              <a:buNone/>
            </a:pPr>
            <a:endParaRPr lang="en-GB" sz="2000" dirty="0"/>
          </a:p>
          <a:p>
            <a:pPr marL="0" indent="0">
              <a:spcBef>
                <a:spcPts val="2200"/>
              </a:spcBef>
              <a:spcAft>
                <a:spcPts val="1800"/>
              </a:spcAft>
              <a:buNone/>
            </a:pPr>
            <a:endParaRPr lang="en-GB" sz="2000" dirty="0"/>
          </a:p>
          <a:p>
            <a:pPr marL="0" indent="0">
              <a:spcBef>
                <a:spcPts val="2200"/>
              </a:spcBef>
              <a:spcAft>
                <a:spcPts val="1800"/>
              </a:spcAft>
              <a:buNone/>
            </a:pPr>
            <a:endParaRPr lang="en-GB" sz="2000" dirty="0"/>
          </a:p>
          <a:p>
            <a:pPr marL="0" indent="0">
              <a:spcBef>
                <a:spcPts val="2200"/>
              </a:spcBef>
              <a:spcAft>
                <a:spcPts val="1800"/>
              </a:spcAft>
              <a:buNone/>
            </a:pPr>
            <a:endParaRPr lang="en-GB" sz="2000" dirty="0"/>
          </a:p>
          <a:p>
            <a:pPr>
              <a:spcBef>
                <a:spcPts val="2200"/>
              </a:spcBef>
              <a:spcAft>
                <a:spcPts val="1800"/>
              </a:spcAft>
            </a:pPr>
            <a:endParaRPr lang="en-GB" sz="2000" dirty="0"/>
          </a:p>
          <a:p>
            <a:pPr>
              <a:spcBef>
                <a:spcPts val="2200"/>
              </a:spcBef>
              <a:spcAft>
                <a:spcPts val="1800"/>
              </a:spcAft>
            </a:pPr>
            <a:endParaRPr lang="en-GB" sz="2000" dirty="0"/>
          </a:p>
          <a:p>
            <a:pPr>
              <a:spcBef>
                <a:spcPts val="2200"/>
              </a:spcBef>
              <a:spcAft>
                <a:spcPts val="1800"/>
              </a:spcAft>
            </a:pPr>
            <a:endParaRPr lang="en-US" sz="2000" dirty="0"/>
          </a:p>
          <a:p>
            <a:pPr>
              <a:spcBef>
                <a:spcPts val="2200"/>
              </a:spcBef>
              <a:spcAft>
                <a:spcPts val="1800"/>
              </a:spcAft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1E3F-A5C8-4A13-8ED9-33AEC6D7AA68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258160" y="6350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14134" y="5859316"/>
            <a:ext cx="8743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da-DK" dirty="0">
                <a:solidFill>
                  <a:prstClr val="black">
                    <a:tint val="75000"/>
                  </a:prstClr>
                </a:solidFill>
              </a:rPr>
              <a:t>Workshop 1 24th September, 2019, AAL Forum, Aarhus, Denmark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8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5600A-2BE3-4016-B6D3-C612DDCC5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Benefits &amp; Challenges </a:t>
            </a:r>
            <a:r>
              <a:rPr lang="en-US" b="0"/>
              <a:t>of Data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B114E-C2F9-42F9-BA71-52E9BD683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00071" cy="424951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Example benefits: </a:t>
            </a:r>
          </a:p>
          <a:p>
            <a:pPr lvl="1"/>
            <a:r>
              <a:rPr lang="en-GB" dirty="0"/>
              <a:t>Reducing readmissions</a:t>
            </a:r>
          </a:p>
          <a:p>
            <a:pPr lvl="1"/>
            <a:r>
              <a:rPr lang="en-GB" dirty="0"/>
              <a:t>More efficiency &amp; effectiveness</a:t>
            </a:r>
          </a:p>
          <a:p>
            <a:pPr lvl="1"/>
            <a:r>
              <a:rPr lang="en-GB" dirty="0"/>
              <a:t>Better quality of life</a:t>
            </a:r>
          </a:p>
          <a:p>
            <a:pPr lvl="1"/>
            <a:r>
              <a:rPr lang="en-GB" dirty="0"/>
              <a:t>Better health products and services</a:t>
            </a:r>
            <a:endParaRPr lang="en-US" dirty="0"/>
          </a:p>
          <a:p>
            <a:r>
              <a:rPr lang="en-US" dirty="0"/>
              <a:t>Challenges (from EIT Health Big Data Strategy planning)</a:t>
            </a:r>
          </a:p>
          <a:p>
            <a:pPr lvl="1"/>
            <a:r>
              <a:rPr lang="en-US" dirty="0"/>
              <a:t>data quality</a:t>
            </a:r>
          </a:p>
          <a:p>
            <a:pPr lvl="1"/>
            <a:r>
              <a:rPr lang="en-US" dirty="0"/>
              <a:t>diversity</a:t>
            </a:r>
          </a:p>
          <a:p>
            <a:pPr lvl="1"/>
            <a:r>
              <a:rPr lang="en-US" dirty="0"/>
              <a:t>data protection </a:t>
            </a:r>
          </a:p>
          <a:p>
            <a:pPr lvl="1"/>
            <a:r>
              <a:rPr lang="en-US" dirty="0"/>
              <a:t>interoperability </a:t>
            </a:r>
          </a:p>
          <a:p>
            <a:pPr marL="457200" lvl="1" indent="0">
              <a:buNone/>
            </a:pPr>
            <a:r>
              <a:rPr lang="en-US" dirty="0"/>
              <a:t>and</a:t>
            </a:r>
          </a:p>
          <a:p>
            <a:pPr lvl="1"/>
            <a:r>
              <a:rPr lang="en-US" dirty="0"/>
              <a:t>tendency to lock up rather than share data</a:t>
            </a:r>
          </a:p>
          <a:p>
            <a:pPr lvl="1"/>
            <a:r>
              <a:rPr lang="en-US" dirty="0"/>
              <a:t>uncertainty to give access to data</a:t>
            </a:r>
          </a:p>
          <a:p>
            <a:pPr lvl="1"/>
            <a:r>
              <a:rPr lang="en-US" dirty="0"/>
              <a:t>rapid rise of user generated real world data</a:t>
            </a:r>
          </a:p>
          <a:p>
            <a:pPr lvl="1"/>
            <a:r>
              <a:rPr lang="en-US" dirty="0"/>
              <a:t>pervasive interest in Europe-wide solutions but lack of plan and leadership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AAB7F-534D-4A8B-B5CF-78772FD9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81B347-F79B-0149-A4E1-F38DB3102CE0}"/>
              </a:ext>
            </a:extLst>
          </p:cNvPr>
          <p:cNvSpPr txBox="1"/>
          <p:nvPr/>
        </p:nvSpPr>
        <p:spPr>
          <a:xfrm>
            <a:off x="2580968" y="6091084"/>
            <a:ext cx="642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prstClr val="black">
                    <a:tint val="75000"/>
                  </a:prstClr>
                </a:solidFill>
              </a:rPr>
              <a:t>Workshop 1 24th September, 2019, AAL Forum, Aarhus, Denmark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78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1C253-6393-364A-A48B-7B3074F5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Analytic options can be categorised at a high level into three distinct types. No one type of analytic is better than another, they co-exist and complement each other.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D0E52-AE41-B54D-91E6-271155BF4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br>
              <a:rPr lang="en-GB" dirty="0"/>
            </a:br>
            <a:endParaRPr lang="en-GB" dirty="0"/>
          </a:p>
          <a:p>
            <a:r>
              <a:rPr lang="en-GB" b="1" dirty="0"/>
              <a:t>Descriptive</a:t>
            </a:r>
            <a:r>
              <a:rPr lang="en-GB" dirty="0"/>
              <a:t> Analytics, which use data aggregation and data mining to provide insight into the past and answer: “</a:t>
            </a:r>
            <a:r>
              <a:rPr lang="en-GB" b="1" dirty="0"/>
              <a:t>What has happened</a:t>
            </a:r>
            <a:r>
              <a:rPr lang="en-GB" dirty="0"/>
              <a:t>?”</a:t>
            </a:r>
          </a:p>
          <a:p>
            <a:r>
              <a:rPr lang="en-GB" b="1" dirty="0"/>
              <a:t>Predictive</a:t>
            </a:r>
            <a:r>
              <a:rPr lang="en-GB" dirty="0"/>
              <a:t> Analytics, which use statistical models and forecasts techniques to understand the future and answer: “</a:t>
            </a:r>
            <a:r>
              <a:rPr lang="en-GB" b="1" dirty="0"/>
              <a:t>What could happen?”</a:t>
            </a:r>
          </a:p>
          <a:p>
            <a:r>
              <a:rPr lang="en-GB" b="1" dirty="0"/>
              <a:t>Prescriptive</a:t>
            </a:r>
            <a:r>
              <a:rPr lang="en-GB" dirty="0"/>
              <a:t> Analytics, which use optimisation and simulation algorithms to advice on possible outcomes and answer: “</a:t>
            </a:r>
            <a:r>
              <a:rPr lang="en-GB" b="1" dirty="0"/>
              <a:t>What should we do now</a:t>
            </a:r>
            <a:r>
              <a:rPr lang="en-GB" dirty="0"/>
              <a:t>?”</a:t>
            </a:r>
          </a:p>
          <a:p>
            <a:r>
              <a:rPr lang="en-GB" dirty="0"/>
              <a:t>So we want to help you to decide how to handle Data so it is practical for You, Your Staff, and  your Users!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Some people have encouraged User independence to create cost effective services</a:t>
            </a:r>
          </a:p>
          <a:p>
            <a:r>
              <a:rPr lang="en-GB" dirty="0"/>
              <a:t>As funding is frequently limited this is essential in good practice.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F15812-AA6A-464F-ACE5-E25751A7657C}"/>
              </a:ext>
            </a:extLst>
          </p:cNvPr>
          <p:cNvSpPr txBox="1"/>
          <p:nvPr/>
        </p:nvSpPr>
        <p:spPr>
          <a:xfrm>
            <a:off x="3347884" y="6386052"/>
            <a:ext cx="642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prstClr val="black">
                    <a:tint val="75000"/>
                  </a:prstClr>
                </a:solidFill>
              </a:rPr>
              <a:t>Workshop 1 24th September, 2019, AAL Forum, Aarhus, Denmark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8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47528" y="0"/>
            <a:ext cx="8568952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Cost-benefit assessment – </a:t>
            </a:r>
            <a:br>
              <a:rPr lang="en-US" sz="3600" dirty="0"/>
            </a:br>
            <a:r>
              <a:rPr lang="en-US" sz="3600" dirty="0"/>
              <a:t>Mental health service example in Sweden</a:t>
            </a:r>
            <a:endParaRPr lang="sv-SE" sz="36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1703512" y="1495608"/>
            <a:ext cx="9145016" cy="42783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Benefit in a </a:t>
            </a:r>
            <a:r>
              <a:rPr lang="sv-SE" dirty="0" err="1"/>
              <a:t>year</a:t>
            </a:r>
            <a:r>
              <a:rPr lang="sv-SE" dirty="0"/>
              <a:t> per </a:t>
            </a:r>
            <a:r>
              <a:rPr lang="sv-SE" dirty="0" err="1"/>
              <a:t>user</a:t>
            </a:r>
            <a:r>
              <a:rPr lang="sv-SE" dirty="0"/>
              <a:t>:	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Reduced use of formal carers: 1 hr /week         Saving: SEK 15,600	</a:t>
            </a:r>
          </a:p>
          <a:p>
            <a:r>
              <a:rPr lang="en-US" sz="2400" dirty="0"/>
              <a:t>Reduced need of informal </a:t>
            </a:r>
            <a:r>
              <a:rPr lang="en-US" sz="2400" dirty="0" err="1"/>
              <a:t>carers</a:t>
            </a:r>
            <a:r>
              <a:rPr lang="en-US" sz="2400" dirty="0"/>
              <a:t>: 1 </a:t>
            </a:r>
            <a:r>
              <a:rPr lang="en-US" sz="2400" dirty="0" err="1"/>
              <a:t>hr</a:t>
            </a:r>
            <a:r>
              <a:rPr lang="en-US" sz="2400" dirty="0"/>
              <a:t> /week   Saving: SEK   4,000</a:t>
            </a:r>
          </a:p>
          <a:p>
            <a:r>
              <a:rPr lang="en-US" sz="2400" dirty="0"/>
              <a:t>Increased employment and production             Saving: SEK 13,200										</a:t>
            </a:r>
          </a:p>
          <a:p>
            <a:r>
              <a:rPr lang="en-US" sz="2400" b="1" dirty="0"/>
              <a:t>                                                     </a:t>
            </a:r>
            <a:r>
              <a:rPr lang="sv-SE" b="1" dirty="0"/>
              <a:t> Total </a:t>
            </a:r>
            <a:r>
              <a:rPr lang="sv-SE" b="1" dirty="0" err="1"/>
              <a:t>Saving</a:t>
            </a:r>
            <a:r>
              <a:rPr lang="sv-SE" dirty="0"/>
              <a:t>: 	    </a:t>
            </a:r>
            <a:r>
              <a:rPr lang="sv-SE" b="1" dirty="0"/>
              <a:t>SEK 32,800</a:t>
            </a:r>
            <a:r>
              <a:rPr lang="sv-SE" dirty="0"/>
              <a:t>	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icture 13" descr="tid-strukt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1" y="4869160"/>
            <a:ext cx="1534159" cy="1809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29966" y="633244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B86B2-23DD-DB4A-BBD9-55DA582103CF}"/>
              </a:ext>
            </a:extLst>
          </p:cNvPr>
          <p:cNvSpPr txBox="1"/>
          <p:nvPr/>
        </p:nvSpPr>
        <p:spPr>
          <a:xfrm>
            <a:off x="1969346" y="6449737"/>
            <a:ext cx="642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prstClr val="black">
                    <a:tint val="75000"/>
                  </a:prstClr>
                </a:solidFill>
              </a:rPr>
              <a:t>Workshop 1 24th September, 2019, AAL Forum, Aarhus, Denmark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7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dirty="0">
                <a:latin typeface="Arial"/>
                <a:cs typeface="Arial"/>
              </a:rPr>
              <a:t>Management of health and care data </a:t>
            </a:r>
            <a:r>
              <a:rPr lang="et-EE" dirty="0" err="1">
                <a:latin typeface="Arial"/>
                <a:cs typeface="Arial"/>
              </a:rPr>
              <a:t>access</a:t>
            </a:r>
            <a:r>
              <a:rPr lang="et-EE" dirty="0">
                <a:latin typeface="Arial"/>
                <a:cs typeface="Arial"/>
              </a:rPr>
              <a:t> and control is crucial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1E3F-A5C8-4A13-8ED9-33AEC6D7AA68}" type="slidenum">
              <a:rPr lang="en-GB" smtClean="0"/>
              <a:t>6</a:t>
            </a:fld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974166" y="1591427"/>
            <a:ext cx="6972216" cy="4211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</a:pPr>
            <a:endParaRPr lang="et-EE" sz="2800" b="1" dirty="0"/>
          </a:p>
          <a:p>
            <a:pPr>
              <a:spcBef>
                <a:spcPts val="2400"/>
              </a:spcBef>
            </a:pPr>
            <a:r>
              <a:rPr lang="et-EE" sz="2800" b="1" dirty="0" err="1"/>
              <a:t>Fundamental</a:t>
            </a:r>
            <a:r>
              <a:rPr lang="et-EE" sz="2800" b="1" dirty="0"/>
              <a:t> principle</a:t>
            </a:r>
            <a:r>
              <a:rPr lang="et-EE" sz="2800" dirty="0"/>
              <a:t>: </a:t>
            </a:r>
            <a:br>
              <a:rPr lang="et-EE" sz="2800" dirty="0"/>
            </a:br>
            <a:r>
              <a:rPr lang="et-EE" sz="2800" b="1" dirty="0"/>
              <a:t>Health data belongs to the data subject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t-EE" sz="1900" dirty="0"/>
              <a:t>Access to my data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t-EE" sz="1900" dirty="0"/>
              <a:t>Control of my data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t-EE" sz="1900" dirty="0"/>
              <a:t>Delegation of my access and control rights</a:t>
            </a:r>
          </a:p>
          <a:p>
            <a:pPr>
              <a:spcBef>
                <a:spcPts val="1800"/>
              </a:spcBef>
            </a:pPr>
            <a:r>
              <a:rPr lang="et-EE" sz="2800" b="1" dirty="0"/>
              <a:t>Legal framework </a:t>
            </a:r>
            <a:r>
              <a:rPr lang="et-EE" sz="2800" dirty="0"/>
              <a:t>functions in combination with appropriate </a:t>
            </a:r>
            <a:r>
              <a:rPr lang="et-EE" sz="2800" b="1" dirty="0"/>
              <a:t>technology</a:t>
            </a:r>
            <a:r>
              <a:rPr lang="et-EE" sz="2800" dirty="0"/>
              <a:t> and </a:t>
            </a:r>
            <a:r>
              <a:rPr lang="et-EE" sz="2800" b="1" dirty="0"/>
              <a:t>governance</a:t>
            </a:r>
            <a:r>
              <a:rPr lang="et-EE" sz="28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0764" y="6373091"/>
            <a:ext cx="2788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F3AF09-350D-1D41-924A-7195EBCD3710}"/>
              </a:ext>
            </a:extLst>
          </p:cNvPr>
          <p:cNvSpPr txBox="1"/>
          <p:nvPr/>
        </p:nvSpPr>
        <p:spPr>
          <a:xfrm>
            <a:off x="1969346" y="6449737"/>
            <a:ext cx="716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>
                <a:solidFill>
                  <a:prstClr val="black">
                    <a:tint val="75000"/>
                  </a:prstClr>
                </a:solidFill>
              </a:rPr>
              <a:t>              Workshop </a:t>
            </a:r>
            <a:r>
              <a:rPr lang="da-DK" dirty="0">
                <a:solidFill>
                  <a:prstClr val="black">
                    <a:tint val="75000"/>
                  </a:prstClr>
                </a:solidFill>
              </a:rPr>
              <a:t>1 24th September, 2019, AAL Forum, Aarhus, Denmark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9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9783-4C15-D14D-A98A-0E67B1B242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CEB3B-8C1F-2042-B661-0DB54C7E85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75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B6129-7D6D-694E-832A-8DAFE4062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2AE24-1D6E-C245-8637-A8C7C9AEF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14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256</Words>
  <Application>Microsoft Macintosh PowerPoint</Application>
  <PresentationFormat>Widescreen</PresentationFormat>
  <Paragraphs>70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The European Knowledge Tree Group (EKTG) with AAL</vt:lpstr>
      <vt:lpstr>                     The Tallinn Declaration  2017     Stressed the need for better Digital Services     Promises a digital future for Europeans        All member states, agreed on common goals for        eGovernment development over the next five years.      Smart Cities and communities will develop                         </vt:lpstr>
      <vt:lpstr>Benefits &amp; Challenges of Data</vt:lpstr>
      <vt:lpstr>Analytic options can be categorised at a high level into three distinct types. No one type of analytic is better than another, they co-exist and complement each other.</vt:lpstr>
      <vt:lpstr>  Cost-benefit assessment –  Mental health service example in Sweden</vt:lpstr>
      <vt:lpstr>Management of health and care data access and control is crucial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European Knowledge Tree Group (EKTG) with AAL</dc:title>
  <dc:creator>Ellis1,M</dc:creator>
  <cp:lastModifiedBy>Ellis1,M</cp:lastModifiedBy>
  <cp:revision>2</cp:revision>
  <dcterms:created xsi:type="dcterms:W3CDTF">2019-10-01T16:58:14Z</dcterms:created>
  <dcterms:modified xsi:type="dcterms:W3CDTF">2019-10-01T17:08:24Z</dcterms:modified>
</cp:coreProperties>
</file>