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60" r:id="rId2"/>
  </p:sldMasterIdLst>
  <p:notesMasterIdLst>
    <p:notesMasterId r:id="rId32"/>
  </p:notesMasterIdLst>
  <p:sldIdLst>
    <p:sldId id="258" r:id="rId3"/>
    <p:sldId id="378" r:id="rId4"/>
    <p:sldId id="413" r:id="rId5"/>
    <p:sldId id="414" r:id="rId6"/>
    <p:sldId id="379" r:id="rId7"/>
    <p:sldId id="397" r:id="rId8"/>
    <p:sldId id="403" r:id="rId9"/>
    <p:sldId id="381" r:id="rId10"/>
    <p:sldId id="406" r:id="rId11"/>
    <p:sldId id="407" r:id="rId12"/>
    <p:sldId id="410" r:id="rId13"/>
    <p:sldId id="415" r:id="rId14"/>
    <p:sldId id="416" r:id="rId15"/>
    <p:sldId id="417" r:id="rId16"/>
    <p:sldId id="411" r:id="rId17"/>
    <p:sldId id="385" r:id="rId18"/>
    <p:sldId id="383" r:id="rId19"/>
    <p:sldId id="418" r:id="rId20"/>
    <p:sldId id="412" r:id="rId21"/>
    <p:sldId id="382" r:id="rId22"/>
    <p:sldId id="394" r:id="rId23"/>
    <p:sldId id="391" r:id="rId24"/>
    <p:sldId id="392" r:id="rId25"/>
    <p:sldId id="393" r:id="rId26"/>
    <p:sldId id="395" r:id="rId27"/>
    <p:sldId id="396" r:id="rId28"/>
    <p:sldId id="399" r:id="rId29"/>
    <p:sldId id="408" r:id="rId30"/>
    <p:sldId id="409"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1944" autoAdjust="0"/>
    <p:restoredTop sz="89183" autoAdjust="0"/>
  </p:normalViewPr>
  <p:slideViewPr>
    <p:cSldViewPr snapToGrid="0" snapToObjects="1">
      <p:cViewPr varScale="1">
        <p:scale>
          <a:sx n="75" d="100"/>
          <a:sy n="75" d="100"/>
        </p:scale>
        <p:origin x="56" y="4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diagrams/colors1.xml><?xml version="1.0" encoding="utf-8"?>
<dgm:colorsDef xmlns:dgm="http://schemas.openxmlformats.org/drawingml/2006/diagram" xmlns:a="http://schemas.openxmlformats.org/drawingml/2006/main" uniqueId="urn:microsoft.com/office/officeart/2005/8/colors/accent0_3">
  <dgm:title val=""/>
  <dgm:desc val=""/>
  <dgm:catLst>
    <dgm:cat type="mainScheme" pri="10300"/>
  </dgm:catLst>
  <dgm:styleLbl name="node0">
    <dgm:fillClrLst meth="repeat">
      <a:schemeClr val="dk2"/>
    </dgm:fillClrLst>
    <dgm:linClrLst meth="repeat">
      <a:schemeClr val="lt2"/>
    </dgm:linClrLst>
    <dgm:effectClrLst/>
    <dgm:txLinClrLst/>
    <dgm:txFillClrLst/>
    <dgm:txEffectClrLst/>
  </dgm:styleLbl>
  <dgm:styleLbl name="alignNode1">
    <dgm:fillClrLst meth="repeat">
      <a:schemeClr val="dk2"/>
    </dgm:fillClrLst>
    <dgm:linClrLst meth="repeat">
      <a:schemeClr val="dk2"/>
    </dgm:linClrLst>
    <dgm:effectClrLst/>
    <dgm:txLinClrLst/>
    <dgm:txFillClrLst/>
    <dgm:txEffectClrLst/>
  </dgm:styleLbl>
  <dgm:styleLbl name="node1">
    <dgm:fillClrLst meth="repeat">
      <a:schemeClr val="dk2"/>
    </dgm:fillClrLst>
    <dgm:linClrLst meth="repeat">
      <a:schemeClr val="lt2"/>
    </dgm:linClrLst>
    <dgm:effectClrLst/>
    <dgm:txLinClrLst/>
    <dgm:txFillClrLst/>
    <dgm:txEffectClrLst/>
  </dgm:styleLbl>
  <dgm:styleLbl name="lnNode1">
    <dgm:fillClrLst meth="repeat">
      <a:schemeClr val="dk2"/>
    </dgm:fillClrLst>
    <dgm:linClrLst meth="repeat">
      <a:schemeClr val="lt2"/>
    </dgm:linClrLst>
    <dgm:effectClrLst/>
    <dgm:txLinClrLst/>
    <dgm:txFillClrLst/>
    <dgm:txEffectClrLst/>
  </dgm:styleLbl>
  <dgm:styleLbl name="vennNode1">
    <dgm:fillClrLst meth="repeat">
      <a:schemeClr val="dk2">
        <a:alpha val="50000"/>
      </a:schemeClr>
    </dgm:fillClrLst>
    <dgm:linClrLst meth="repeat">
      <a:schemeClr val="lt2"/>
    </dgm:linClrLst>
    <dgm:effectClrLst/>
    <dgm:txLinClrLst/>
    <dgm:txFillClrLst/>
    <dgm:txEffectClrLst/>
  </dgm:styleLbl>
  <dgm:styleLbl name="node2">
    <dgm:fillClrLst meth="repeat">
      <a:schemeClr val="dk2"/>
    </dgm:fillClrLst>
    <dgm:linClrLst meth="repeat">
      <a:schemeClr val="lt2"/>
    </dgm:linClrLst>
    <dgm:effectClrLst/>
    <dgm:txLinClrLst/>
    <dgm:txFillClrLst/>
    <dgm:txEffectClrLst/>
  </dgm:styleLbl>
  <dgm:styleLbl name="node3">
    <dgm:fillClrLst meth="repeat">
      <a:schemeClr val="dk2"/>
    </dgm:fillClrLst>
    <dgm:linClrLst meth="repeat">
      <a:schemeClr val="lt2"/>
    </dgm:linClrLst>
    <dgm:effectClrLst/>
    <dgm:txLinClrLst/>
    <dgm:txFillClrLst/>
    <dgm:txEffectClrLst/>
  </dgm:styleLbl>
  <dgm:styleLbl name="node4">
    <dgm:fillClrLst meth="repeat">
      <a:schemeClr val="dk2"/>
    </dgm:fillClrLst>
    <dgm:linClrLst meth="repeat">
      <a:schemeClr val="lt2"/>
    </dgm:linClrLst>
    <dgm:effectClrLst/>
    <dgm:txLinClrLst/>
    <dgm:txFillClrLst/>
    <dgm:txEffectClrLst/>
  </dgm:styleLbl>
  <dgm:styleLbl name="fgImgPlace1">
    <dgm:fillClrLst meth="repeat">
      <a:schemeClr val="dk2">
        <a:tint val="50000"/>
      </a:schemeClr>
    </dgm:fillClrLst>
    <dgm:linClrLst meth="repeat">
      <a:schemeClr val="lt2"/>
    </dgm:linClrLst>
    <dgm:effectClrLst/>
    <dgm:txLinClrLst/>
    <dgm:txFillClrLst meth="repeat">
      <a:schemeClr val="lt2"/>
    </dgm:txFillClrLst>
    <dgm:txEffectClrLst/>
  </dgm:styleLbl>
  <dgm:styleLbl name="align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bgImgPlace1">
    <dgm:fillClrLst meth="repeat">
      <a:schemeClr val="dk2">
        <a:tint val="50000"/>
      </a:schemeClr>
    </dgm:fillClrLst>
    <dgm:linClrLst meth="repeat">
      <a:schemeClr val="dk2">
        <a:shade val="80000"/>
      </a:schemeClr>
    </dgm:linClrLst>
    <dgm:effectClrLst/>
    <dgm:txLinClrLst/>
    <dgm:txFillClrLst meth="repeat">
      <a:schemeClr val="lt2"/>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dgm:txEffectClrLst/>
  </dgm:styleLbl>
  <dgm:styleLbl name="sibTrans1D1">
    <dgm:fillClrLst meth="repeat">
      <a:schemeClr val="dk2"/>
    </dgm:fillClrLst>
    <dgm:linClrLst meth="repeat">
      <a:schemeClr val="dk2"/>
    </dgm:linClrLst>
    <dgm:effectClrLst/>
    <dgm:txLinClrLst/>
    <dgm:txFillClrLst meth="repeat">
      <a:schemeClr val="lt2"/>
    </dgm:txFillClrLst>
    <dgm:txEffectClrLst/>
  </dgm:styleLbl>
  <dgm:styleLbl name="callout">
    <dgm:fillClrLst meth="repeat">
      <a:schemeClr val="dk2"/>
    </dgm:fillClrLst>
    <dgm:linClrLst meth="repeat">
      <a:schemeClr val="dk2">
        <a:tint val="50000"/>
      </a:schemeClr>
    </dgm:linClrLst>
    <dgm:effectClrLst/>
    <dgm:txLinClrLst/>
    <dgm:txFillClrLst meth="repeat">
      <a:schemeClr val="lt2"/>
    </dgm:txFillClrLst>
    <dgm:txEffectClrLst/>
  </dgm:styleLbl>
  <dgm:styleLbl name="asst0">
    <dgm:fillClrLst meth="repeat">
      <a:schemeClr val="dk2"/>
    </dgm:fillClrLst>
    <dgm:linClrLst meth="repeat">
      <a:schemeClr val="lt2"/>
    </dgm:linClrLst>
    <dgm:effectClrLst/>
    <dgm:txLinClrLst/>
    <dgm:txFillClrLst/>
    <dgm:txEffectClrLst/>
  </dgm:styleLbl>
  <dgm:styleLbl name="asst1">
    <dgm:fillClrLst meth="repeat">
      <a:schemeClr val="dk2"/>
    </dgm:fillClrLst>
    <dgm:linClrLst meth="repeat">
      <a:schemeClr val="lt2"/>
    </dgm:linClrLst>
    <dgm:effectClrLst/>
    <dgm:txLinClrLst/>
    <dgm:txFillClrLst/>
    <dgm:txEffectClrLst/>
  </dgm:styleLbl>
  <dgm:styleLbl name="asst2">
    <dgm:fillClrLst meth="repeat">
      <a:schemeClr val="dk2"/>
    </dgm:fillClrLst>
    <dgm:linClrLst meth="repeat">
      <a:schemeClr val="lt2"/>
    </dgm:linClrLst>
    <dgm:effectClrLst/>
    <dgm:txLinClrLst/>
    <dgm:txFillClrLst/>
    <dgm:txEffectClrLst/>
  </dgm:styleLbl>
  <dgm:styleLbl name="asst3">
    <dgm:fillClrLst meth="repeat">
      <a:schemeClr val="dk2"/>
    </dgm:fillClrLst>
    <dgm:linClrLst meth="repeat">
      <a:schemeClr val="lt2"/>
    </dgm:linClrLst>
    <dgm:effectClrLst/>
    <dgm:txLinClrLst/>
    <dgm:txFillClrLst/>
    <dgm:txEffectClrLst/>
  </dgm:styleLbl>
  <dgm:styleLbl name="asst4">
    <dgm:fillClrLst meth="repeat">
      <a:schemeClr val="dk2"/>
    </dgm:fillClrLst>
    <dgm:linClrLst meth="repeat">
      <a:schemeClr val="lt2"/>
    </dgm:linClrLst>
    <dgm:effectClrLst/>
    <dgm:txLinClrLst/>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meth="repeat">
      <a:schemeClr val="lt2"/>
    </dgm:txFillClrLst>
    <dgm:txEffectClrLst/>
  </dgm:styleLbl>
  <dgm:styleLbl name="parChTrans2D2">
    <dgm:fillClrLst meth="repeat">
      <a:schemeClr val="dk2"/>
    </dgm:fillClrLst>
    <dgm:linClrLst meth="repeat">
      <a:schemeClr val="dk2"/>
    </dgm:linClrLst>
    <dgm:effectClrLst/>
    <dgm:txLinClrLst/>
    <dgm:txFillClrLst meth="repeat">
      <a:schemeClr val="lt2"/>
    </dgm:txFillClrLst>
    <dgm:txEffectClrLst/>
  </dgm:styleLbl>
  <dgm:styleLbl name="parChTrans2D3">
    <dgm:fillClrLst meth="repeat">
      <a:schemeClr val="dk2"/>
    </dgm:fillClrLst>
    <dgm:linClrLst meth="repeat">
      <a:schemeClr val="dk2"/>
    </dgm:linClrLst>
    <dgm:effectClrLst/>
    <dgm:txLinClrLst/>
    <dgm:txFillClrLst meth="repeat">
      <a:schemeClr val="lt2"/>
    </dgm:txFillClrLst>
    <dgm:txEffectClrLst/>
  </dgm:styleLbl>
  <dgm:styleLbl name="parChTrans2D4">
    <dgm:fillClrLst meth="repeat">
      <a:schemeClr val="dk2"/>
    </dgm:fillClrLst>
    <dgm:linClrLst meth="repeat">
      <a:schemeClr val="dk2"/>
    </dgm:linClrLst>
    <dgm:effectClrLst/>
    <dgm:txLinClrLst/>
    <dgm:txFillClrLst meth="repeat">
      <a:schemeClr val="lt2"/>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conF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align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trAlignAcc1">
    <dgm:fillClrLst meth="repeat">
      <a:schemeClr val="lt2">
        <a:alpha val="40000"/>
      </a:schemeClr>
    </dgm:fillClrLst>
    <dgm:linClrLst meth="repeat">
      <a:schemeClr val="dk2"/>
    </dgm:linClrLst>
    <dgm:effectClrLst/>
    <dgm:txLinClrLst/>
    <dgm:txFillClrLst meth="repeat">
      <a:schemeClr val="dk1"/>
    </dgm:txFillClrLst>
    <dgm:txEffectClrLst/>
  </dgm:styleLbl>
  <dgm:styleLbl name="bgAcc1">
    <dgm:fillClrLst meth="repeat">
      <a:schemeClr val="lt2">
        <a:alpha val="90000"/>
      </a:schemeClr>
    </dgm:fillClrLst>
    <dgm:linClrLst meth="repeat">
      <a:schemeClr val="dk2"/>
    </dgm:linClrLst>
    <dgm:effectClrLst/>
    <dgm:txLinClrLst/>
    <dgm:txFillClrLst meth="repeat">
      <a:schemeClr val="dk1"/>
    </dgm:txFillClrLst>
    <dgm:txEffectClrLst/>
  </dgm:styleLbl>
  <dgm:styleLbl name="solidFgAcc1">
    <dgm:fillClrLst meth="repeat">
      <a:schemeClr val="lt2"/>
    </dgm:fillClrLst>
    <dgm:linClrLst meth="repeat">
      <a:schemeClr val="dk2"/>
    </dgm:linClrLst>
    <dgm:effectClrLst/>
    <dgm:txLinClrLst/>
    <dgm:txFillClrLst meth="repeat">
      <a:schemeClr val="dk1"/>
    </dgm:txFillClrLst>
    <dgm:txEffectClrLst/>
  </dgm:styleLbl>
  <dgm:styleLbl name="solidAlignAcc1">
    <dgm:fillClrLst meth="repeat">
      <a:schemeClr val="lt2"/>
    </dgm:fillClrLst>
    <dgm:linClrLst meth="repeat">
      <a:schemeClr val="dk2"/>
    </dgm:linClrLst>
    <dgm:effectClrLst/>
    <dgm:txLinClrLst/>
    <dgm:txFillClrLst meth="repeat">
      <a:schemeClr val="dk1"/>
    </dgm:txFillClrLst>
    <dgm:txEffectClrLst/>
  </dgm:styleLbl>
  <dgm:styleLbl name="solidBgAcc1">
    <dgm:fillClrLst meth="repeat">
      <a:schemeClr val="lt2"/>
    </dgm:fillClrLst>
    <dgm:linClrLst meth="repeat">
      <a:schemeClr val="dk2"/>
    </dgm:linClrLst>
    <dgm:effectClrLst/>
    <dgm:txLinClrLst/>
    <dgm:txFillClrLst meth="repeat">
      <a:schemeClr val="dk1"/>
    </dgm:txFillClrLst>
    <dgm:txEffectClrLst/>
  </dgm:styleLbl>
  <dgm:styleLbl name="f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align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bgAccFollowNode1">
    <dgm:fillClrLst meth="repeat">
      <a:schemeClr val="dk2">
        <a:alpha val="90000"/>
        <a:tint val="40000"/>
      </a:schemeClr>
    </dgm:fillClrLst>
    <dgm:linClrLst meth="repeat">
      <a:schemeClr val="dk2">
        <a:alpha val="90000"/>
        <a:tint val="40000"/>
      </a:schemeClr>
    </dgm:linClrLst>
    <dgm:effectClrLst/>
    <dgm:txLinClrLst/>
    <dgm:txFillClrLst meth="repeat">
      <a:schemeClr val="dk1"/>
    </dgm:txFillClrLst>
    <dgm:txEffectClrLst/>
  </dgm:styleLbl>
  <dgm:styleLbl name="fgAcc0">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2">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3">
    <dgm:fillClrLst meth="repeat">
      <a:schemeClr val="lt2">
        <a:alpha val="90000"/>
      </a:schemeClr>
    </dgm:fillClrLst>
    <dgm:linClrLst meth="repeat">
      <a:schemeClr val="dk2"/>
    </dgm:linClrLst>
    <dgm:effectClrLst/>
    <dgm:txLinClrLst/>
    <dgm:txFillClrLst meth="repeat">
      <a:schemeClr val="dk1"/>
    </dgm:txFillClrLst>
    <dgm:txEffectClrLst/>
  </dgm:styleLbl>
  <dgm:styleLbl name="fgAcc4">
    <dgm:fillClrLst meth="repeat">
      <a:schemeClr val="lt2">
        <a:alpha val="90000"/>
      </a:schemeClr>
    </dgm:fillClrLst>
    <dgm:linClrLst meth="repeat">
      <a:schemeClr val="dk2"/>
    </dgm:linClrLst>
    <dgm:effectClrLst/>
    <dgm:txLinClrLst/>
    <dgm:txFillClrLst meth="repeat">
      <a:schemeClr val="dk1"/>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1"/>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1"/>
    </dgm:txFillClrLst>
    <dgm:txEffectClrLst/>
  </dgm:styleLbl>
  <dgm:styleLbl name="fgShp">
    <dgm:fillClrLst meth="repeat">
      <a:schemeClr val="dk2">
        <a:tint val="60000"/>
      </a:schemeClr>
    </dgm:fillClrLst>
    <dgm:linClrLst meth="repeat">
      <a:schemeClr val="lt2"/>
    </dgm:linClrLst>
    <dgm:effectClrLst/>
    <dgm:txLinClrLst/>
    <dgm:txFillClrLst meth="repeat">
      <a:schemeClr val="dk1"/>
    </dgm:txFillClrLst>
    <dgm:txEffectClrLst/>
  </dgm:styleLbl>
  <dgm:styleLbl name="revTx">
    <dgm:fillClrLst meth="repeat">
      <a:schemeClr val="lt2">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6138239-6FCD-4BD5-B648-A46DE774E4E8}" type="doc">
      <dgm:prSet loTypeId="urn:microsoft.com/office/officeart/2005/8/layout/radial4" loCatId="relationship" qsTypeId="urn:microsoft.com/office/officeart/2005/8/quickstyle/simple1" qsCatId="simple" csTypeId="urn:microsoft.com/office/officeart/2005/8/colors/accent0_3" csCatId="mainScheme" phldr="1"/>
      <dgm:spPr/>
      <dgm:t>
        <a:bodyPr/>
        <a:lstStyle/>
        <a:p>
          <a:endParaRPr lang="en-GB"/>
        </a:p>
      </dgm:t>
    </dgm:pt>
    <dgm:pt modelId="{FD27F220-9DBD-4338-BD29-A8EDBA2F66B1}">
      <dgm:prSet phldrT="[Text]"/>
      <dgm:spPr/>
      <dgm:t>
        <a:bodyPr/>
        <a:lstStyle/>
        <a:p>
          <a:r>
            <a:rPr lang="en-GB" b="1" dirty="0"/>
            <a:t>Provider confidence in care staff</a:t>
          </a:r>
        </a:p>
      </dgm:t>
    </dgm:pt>
    <dgm:pt modelId="{8A95183A-B28E-443F-BED9-6735223714A4}" type="parTrans" cxnId="{A720F13E-B849-4C0A-BD13-027038B25D5B}">
      <dgm:prSet/>
      <dgm:spPr/>
      <dgm:t>
        <a:bodyPr/>
        <a:lstStyle/>
        <a:p>
          <a:endParaRPr lang="en-GB"/>
        </a:p>
      </dgm:t>
    </dgm:pt>
    <dgm:pt modelId="{7EF4500C-0B60-4B7C-AE09-175EF0C2E2FB}" type="sibTrans" cxnId="{A720F13E-B849-4C0A-BD13-027038B25D5B}">
      <dgm:prSet/>
      <dgm:spPr/>
      <dgm:t>
        <a:bodyPr/>
        <a:lstStyle/>
        <a:p>
          <a:endParaRPr lang="en-GB"/>
        </a:p>
      </dgm:t>
    </dgm:pt>
    <dgm:pt modelId="{5EB1293F-1571-43D4-A2AC-79619D7B6267}">
      <dgm:prSet phldrT="[Text]"/>
      <dgm:spPr/>
      <dgm:t>
        <a:bodyPr/>
        <a:lstStyle/>
        <a:p>
          <a:r>
            <a:rPr lang="en-GB" b="1" dirty="0"/>
            <a:t>Provider confidence in complicated solutions</a:t>
          </a:r>
        </a:p>
      </dgm:t>
    </dgm:pt>
    <dgm:pt modelId="{17FBEACD-97B8-41F1-A680-31DF650E362D}" type="parTrans" cxnId="{F86D48CB-C5EA-4E94-B89E-77348EE077BA}">
      <dgm:prSet/>
      <dgm:spPr/>
      <dgm:t>
        <a:bodyPr/>
        <a:lstStyle/>
        <a:p>
          <a:endParaRPr lang="en-GB"/>
        </a:p>
      </dgm:t>
    </dgm:pt>
    <dgm:pt modelId="{B3171BEB-1A58-4AED-9DBC-8E8E46C99217}" type="sibTrans" cxnId="{F86D48CB-C5EA-4E94-B89E-77348EE077BA}">
      <dgm:prSet/>
      <dgm:spPr/>
      <dgm:t>
        <a:bodyPr/>
        <a:lstStyle/>
        <a:p>
          <a:endParaRPr lang="en-GB"/>
        </a:p>
      </dgm:t>
    </dgm:pt>
    <dgm:pt modelId="{A90EC662-28FE-4C5C-B7AF-3721449EF150}">
      <dgm:prSet phldrT="[Text]"/>
      <dgm:spPr/>
      <dgm:t>
        <a:bodyPr/>
        <a:lstStyle/>
        <a:p>
          <a:r>
            <a:rPr lang="en-GB" b="1" dirty="0"/>
            <a:t>Care staff confident that tech is been used for the right reasons</a:t>
          </a:r>
        </a:p>
      </dgm:t>
    </dgm:pt>
    <dgm:pt modelId="{83D7408C-2538-457D-A8FC-C000383551C3}" type="parTrans" cxnId="{4A0A393C-A6FE-45F2-8E2C-BF64270FDCF7}">
      <dgm:prSet/>
      <dgm:spPr/>
      <dgm:t>
        <a:bodyPr/>
        <a:lstStyle/>
        <a:p>
          <a:endParaRPr lang="en-GB"/>
        </a:p>
      </dgm:t>
    </dgm:pt>
    <dgm:pt modelId="{E22CCBD3-6038-42B8-AA7B-A5E729A2A880}" type="sibTrans" cxnId="{4A0A393C-A6FE-45F2-8E2C-BF64270FDCF7}">
      <dgm:prSet/>
      <dgm:spPr/>
      <dgm:t>
        <a:bodyPr/>
        <a:lstStyle/>
        <a:p>
          <a:endParaRPr lang="en-GB"/>
        </a:p>
      </dgm:t>
    </dgm:pt>
    <dgm:pt modelId="{97E9B5D2-926A-4477-AEC3-B5F5F6A6E300}">
      <dgm:prSet/>
      <dgm:spPr/>
      <dgm:t>
        <a:bodyPr/>
        <a:lstStyle/>
        <a:p>
          <a:r>
            <a:rPr lang="en-GB" b="1" dirty="0"/>
            <a:t>Care staff having the skills to use the technology</a:t>
          </a:r>
        </a:p>
      </dgm:t>
    </dgm:pt>
    <dgm:pt modelId="{F32B3A07-D223-4470-8F0E-DCB05864152C}" type="parTrans" cxnId="{7CC8CDEE-7F58-43FC-8F1E-54C682FC92CC}">
      <dgm:prSet/>
      <dgm:spPr/>
      <dgm:t>
        <a:bodyPr/>
        <a:lstStyle/>
        <a:p>
          <a:endParaRPr lang="en-GB"/>
        </a:p>
      </dgm:t>
    </dgm:pt>
    <dgm:pt modelId="{DD96C72F-E9BB-4F9D-ABF6-A549939A215B}" type="sibTrans" cxnId="{7CC8CDEE-7F58-43FC-8F1E-54C682FC92CC}">
      <dgm:prSet/>
      <dgm:spPr/>
      <dgm:t>
        <a:bodyPr/>
        <a:lstStyle/>
        <a:p>
          <a:endParaRPr lang="en-GB"/>
        </a:p>
      </dgm:t>
    </dgm:pt>
    <dgm:pt modelId="{22FE41BA-2508-4059-B9F9-902A534936E7}">
      <dgm:prSet phldrT="[Text]" phldr="1"/>
      <dgm:spPr/>
      <dgm:t>
        <a:bodyPr/>
        <a:lstStyle/>
        <a:p>
          <a:endParaRPr lang="en-GB" dirty="0"/>
        </a:p>
      </dgm:t>
    </dgm:pt>
    <dgm:pt modelId="{3ECDB6A9-E5E5-41AB-8619-0FC2C7A77F64}" type="sibTrans" cxnId="{C1016AA0-6AB1-40AF-BB00-EC5AE3335813}">
      <dgm:prSet/>
      <dgm:spPr/>
      <dgm:t>
        <a:bodyPr/>
        <a:lstStyle/>
        <a:p>
          <a:endParaRPr lang="en-GB"/>
        </a:p>
      </dgm:t>
    </dgm:pt>
    <dgm:pt modelId="{9AAE7970-AAB9-4A9E-8E61-1DD434A0F518}" type="parTrans" cxnId="{C1016AA0-6AB1-40AF-BB00-EC5AE3335813}">
      <dgm:prSet/>
      <dgm:spPr/>
      <dgm:t>
        <a:bodyPr/>
        <a:lstStyle/>
        <a:p>
          <a:endParaRPr lang="en-GB"/>
        </a:p>
      </dgm:t>
    </dgm:pt>
    <dgm:pt modelId="{997EA275-D998-4AC3-AF2A-284895731396}" type="pres">
      <dgm:prSet presAssocID="{C6138239-6FCD-4BD5-B648-A46DE774E4E8}" presName="cycle" presStyleCnt="0">
        <dgm:presLayoutVars>
          <dgm:chMax val="1"/>
          <dgm:dir/>
          <dgm:animLvl val="ctr"/>
          <dgm:resizeHandles val="exact"/>
        </dgm:presLayoutVars>
      </dgm:prSet>
      <dgm:spPr/>
    </dgm:pt>
    <dgm:pt modelId="{3063E0D0-BF5E-448A-824E-07C01B39688F}" type="pres">
      <dgm:prSet presAssocID="{22FE41BA-2508-4059-B9F9-902A534936E7}" presName="centerShape" presStyleLbl="node0" presStyleIdx="0" presStyleCnt="1"/>
      <dgm:spPr/>
    </dgm:pt>
    <dgm:pt modelId="{A0CEC72C-CDF1-4205-AF34-6BED03FFE7E6}" type="pres">
      <dgm:prSet presAssocID="{8A95183A-B28E-443F-BED9-6735223714A4}" presName="parTrans" presStyleLbl="bgSibTrans2D1" presStyleIdx="0" presStyleCnt="4"/>
      <dgm:spPr/>
    </dgm:pt>
    <dgm:pt modelId="{6F19FF1A-6975-481C-94A8-7432961295F3}" type="pres">
      <dgm:prSet presAssocID="{FD27F220-9DBD-4338-BD29-A8EDBA2F66B1}" presName="node" presStyleLbl="node1" presStyleIdx="0" presStyleCnt="4" custRadScaleRad="100162" custRadScaleInc="550">
        <dgm:presLayoutVars>
          <dgm:bulletEnabled val="1"/>
        </dgm:presLayoutVars>
      </dgm:prSet>
      <dgm:spPr/>
    </dgm:pt>
    <dgm:pt modelId="{4569E842-8C19-40FE-B428-C5E1CFC63049}" type="pres">
      <dgm:prSet presAssocID="{17FBEACD-97B8-41F1-A680-31DF650E362D}" presName="parTrans" presStyleLbl="bgSibTrans2D1" presStyleIdx="1" presStyleCnt="4"/>
      <dgm:spPr/>
    </dgm:pt>
    <dgm:pt modelId="{23FB778F-AED5-4051-94F3-35E509A5F031}" type="pres">
      <dgm:prSet presAssocID="{5EB1293F-1571-43D4-A2AC-79619D7B6267}" presName="node" presStyleLbl="node1" presStyleIdx="1" presStyleCnt="4" custRadScaleRad="100435" custRadScaleInc="196">
        <dgm:presLayoutVars>
          <dgm:bulletEnabled val="1"/>
        </dgm:presLayoutVars>
      </dgm:prSet>
      <dgm:spPr/>
    </dgm:pt>
    <dgm:pt modelId="{46CBBDD1-A158-4E2E-AB91-E2CF72700EEC}" type="pres">
      <dgm:prSet presAssocID="{83D7408C-2538-457D-A8FC-C000383551C3}" presName="parTrans" presStyleLbl="bgSibTrans2D1" presStyleIdx="2" presStyleCnt="4"/>
      <dgm:spPr/>
    </dgm:pt>
    <dgm:pt modelId="{59FEE035-1CD2-4217-A766-E4091C69667E}" type="pres">
      <dgm:prSet presAssocID="{A90EC662-28FE-4C5C-B7AF-3721449EF150}" presName="node" presStyleLbl="node1" presStyleIdx="2" presStyleCnt="4" custRadScaleRad="100398" custRadScaleInc="-296">
        <dgm:presLayoutVars>
          <dgm:bulletEnabled val="1"/>
        </dgm:presLayoutVars>
      </dgm:prSet>
      <dgm:spPr/>
    </dgm:pt>
    <dgm:pt modelId="{A2C17FA7-D2E7-4E04-BE0F-504F8E980609}" type="pres">
      <dgm:prSet presAssocID="{F32B3A07-D223-4470-8F0E-DCB05864152C}" presName="parTrans" presStyleLbl="bgSibTrans2D1" presStyleIdx="3" presStyleCnt="4"/>
      <dgm:spPr/>
    </dgm:pt>
    <dgm:pt modelId="{CD2CB563-3F75-4BB6-A4D0-E9C0FC1DAC3D}" type="pres">
      <dgm:prSet presAssocID="{97E9B5D2-926A-4477-AEC3-B5F5F6A6E300}" presName="node" presStyleLbl="node1" presStyleIdx="3" presStyleCnt="4" custRadScaleRad="92153" custRadScaleInc="-3577">
        <dgm:presLayoutVars>
          <dgm:bulletEnabled val="1"/>
        </dgm:presLayoutVars>
      </dgm:prSet>
      <dgm:spPr/>
    </dgm:pt>
  </dgm:ptLst>
  <dgm:cxnLst>
    <dgm:cxn modelId="{36954309-3152-4B83-BCBE-009E0E410DB9}" type="presOf" srcId="{97E9B5D2-926A-4477-AEC3-B5F5F6A6E300}" destId="{CD2CB563-3F75-4BB6-A4D0-E9C0FC1DAC3D}" srcOrd="0" destOrd="0" presId="urn:microsoft.com/office/officeart/2005/8/layout/radial4"/>
    <dgm:cxn modelId="{0A818109-6276-45B6-8152-8CA8DF1AF2F5}" type="presOf" srcId="{C6138239-6FCD-4BD5-B648-A46DE774E4E8}" destId="{997EA275-D998-4AC3-AF2A-284895731396}" srcOrd="0" destOrd="0" presId="urn:microsoft.com/office/officeart/2005/8/layout/radial4"/>
    <dgm:cxn modelId="{8F125315-3037-400C-A702-C239F8F4E31A}" type="presOf" srcId="{FD27F220-9DBD-4338-BD29-A8EDBA2F66B1}" destId="{6F19FF1A-6975-481C-94A8-7432961295F3}" srcOrd="0" destOrd="0" presId="urn:microsoft.com/office/officeart/2005/8/layout/radial4"/>
    <dgm:cxn modelId="{4A0A393C-A6FE-45F2-8E2C-BF64270FDCF7}" srcId="{22FE41BA-2508-4059-B9F9-902A534936E7}" destId="{A90EC662-28FE-4C5C-B7AF-3721449EF150}" srcOrd="2" destOrd="0" parTransId="{83D7408C-2538-457D-A8FC-C000383551C3}" sibTransId="{E22CCBD3-6038-42B8-AA7B-A5E729A2A880}"/>
    <dgm:cxn modelId="{A720F13E-B849-4C0A-BD13-027038B25D5B}" srcId="{22FE41BA-2508-4059-B9F9-902A534936E7}" destId="{FD27F220-9DBD-4338-BD29-A8EDBA2F66B1}" srcOrd="0" destOrd="0" parTransId="{8A95183A-B28E-443F-BED9-6735223714A4}" sibTransId="{7EF4500C-0B60-4B7C-AE09-175EF0C2E2FB}"/>
    <dgm:cxn modelId="{32D41A5D-1DEF-4099-B6D3-5B61BB804155}" type="presOf" srcId="{8A95183A-B28E-443F-BED9-6735223714A4}" destId="{A0CEC72C-CDF1-4205-AF34-6BED03FFE7E6}" srcOrd="0" destOrd="0" presId="urn:microsoft.com/office/officeart/2005/8/layout/radial4"/>
    <dgm:cxn modelId="{ADD45747-E8E1-4C05-A760-836F2C1A624B}" type="presOf" srcId="{83D7408C-2538-457D-A8FC-C000383551C3}" destId="{46CBBDD1-A158-4E2E-AB91-E2CF72700EEC}" srcOrd="0" destOrd="0" presId="urn:microsoft.com/office/officeart/2005/8/layout/radial4"/>
    <dgm:cxn modelId="{BB986488-12CC-4176-9FCB-27C9A3231F60}" type="presOf" srcId="{17FBEACD-97B8-41F1-A680-31DF650E362D}" destId="{4569E842-8C19-40FE-B428-C5E1CFC63049}" srcOrd="0" destOrd="0" presId="urn:microsoft.com/office/officeart/2005/8/layout/radial4"/>
    <dgm:cxn modelId="{C1016AA0-6AB1-40AF-BB00-EC5AE3335813}" srcId="{C6138239-6FCD-4BD5-B648-A46DE774E4E8}" destId="{22FE41BA-2508-4059-B9F9-902A534936E7}" srcOrd="0" destOrd="0" parTransId="{9AAE7970-AAB9-4A9E-8E61-1DD434A0F518}" sibTransId="{3ECDB6A9-E5E5-41AB-8619-0FC2C7A77F64}"/>
    <dgm:cxn modelId="{51F2AEB7-CE00-4802-912F-C7D871A51311}" type="presOf" srcId="{A90EC662-28FE-4C5C-B7AF-3721449EF150}" destId="{59FEE035-1CD2-4217-A766-E4091C69667E}" srcOrd="0" destOrd="0" presId="urn:microsoft.com/office/officeart/2005/8/layout/radial4"/>
    <dgm:cxn modelId="{4597FEC3-77E6-462B-8A9E-4F48730184AD}" type="presOf" srcId="{5EB1293F-1571-43D4-A2AC-79619D7B6267}" destId="{23FB778F-AED5-4051-94F3-35E509A5F031}" srcOrd="0" destOrd="0" presId="urn:microsoft.com/office/officeart/2005/8/layout/radial4"/>
    <dgm:cxn modelId="{F86D48CB-C5EA-4E94-B89E-77348EE077BA}" srcId="{22FE41BA-2508-4059-B9F9-902A534936E7}" destId="{5EB1293F-1571-43D4-A2AC-79619D7B6267}" srcOrd="1" destOrd="0" parTransId="{17FBEACD-97B8-41F1-A680-31DF650E362D}" sibTransId="{B3171BEB-1A58-4AED-9DBC-8E8E46C99217}"/>
    <dgm:cxn modelId="{67FB1CE5-E08C-4117-8F08-BA88374236A2}" type="presOf" srcId="{22FE41BA-2508-4059-B9F9-902A534936E7}" destId="{3063E0D0-BF5E-448A-824E-07C01B39688F}" srcOrd="0" destOrd="0" presId="urn:microsoft.com/office/officeart/2005/8/layout/radial4"/>
    <dgm:cxn modelId="{7CC8CDEE-7F58-43FC-8F1E-54C682FC92CC}" srcId="{22FE41BA-2508-4059-B9F9-902A534936E7}" destId="{97E9B5D2-926A-4477-AEC3-B5F5F6A6E300}" srcOrd="3" destOrd="0" parTransId="{F32B3A07-D223-4470-8F0E-DCB05864152C}" sibTransId="{DD96C72F-E9BB-4F9D-ABF6-A549939A215B}"/>
    <dgm:cxn modelId="{4C1A20FB-7CBB-469C-A0AC-71C6CF9E8FC8}" type="presOf" srcId="{F32B3A07-D223-4470-8F0E-DCB05864152C}" destId="{A2C17FA7-D2E7-4E04-BE0F-504F8E980609}" srcOrd="0" destOrd="0" presId="urn:microsoft.com/office/officeart/2005/8/layout/radial4"/>
    <dgm:cxn modelId="{8338A570-A78F-4588-AEBB-CE2755137018}" type="presParOf" srcId="{997EA275-D998-4AC3-AF2A-284895731396}" destId="{3063E0D0-BF5E-448A-824E-07C01B39688F}" srcOrd="0" destOrd="0" presId="urn:microsoft.com/office/officeart/2005/8/layout/radial4"/>
    <dgm:cxn modelId="{471542F6-8C76-41E1-A42A-18AC24CBB1C1}" type="presParOf" srcId="{997EA275-D998-4AC3-AF2A-284895731396}" destId="{A0CEC72C-CDF1-4205-AF34-6BED03FFE7E6}" srcOrd="1" destOrd="0" presId="urn:microsoft.com/office/officeart/2005/8/layout/radial4"/>
    <dgm:cxn modelId="{89252C91-8792-4C64-B415-F2B027CE2D27}" type="presParOf" srcId="{997EA275-D998-4AC3-AF2A-284895731396}" destId="{6F19FF1A-6975-481C-94A8-7432961295F3}" srcOrd="2" destOrd="0" presId="urn:microsoft.com/office/officeart/2005/8/layout/radial4"/>
    <dgm:cxn modelId="{9296EC8E-E990-40C5-B7AC-A07AE9400325}" type="presParOf" srcId="{997EA275-D998-4AC3-AF2A-284895731396}" destId="{4569E842-8C19-40FE-B428-C5E1CFC63049}" srcOrd="3" destOrd="0" presId="urn:microsoft.com/office/officeart/2005/8/layout/radial4"/>
    <dgm:cxn modelId="{9EC7E7A4-74B3-4CD3-833D-6BD0DC239F5A}" type="presParOf" srcId="{997EA275-D998-4AC3-AF2A-284895731396}" destId="{23FB778F-AED5-4051-94F3-35E509A5F031}" srcOrd="4" destOrd="0" presId="urn:microsoft.com/office/officeart/2005/8/layout/radial4"/>
    <dgm:cxn modelId="{53A75984-6B95-4C04-A206-F771FCC48CB0}" type="presParOf" srcId="{997EA275-D998-4AC3-AF2A-284895731396}" destId="{46CBBDD1-A158-4E2E-AB91-E2CF72700EEC}" srcOrd="5" destOrd="0" presId="urn:microsoft.com/office/officeart/2005/8/layout/radial4"/>
    <dgm:cxn modelId="{32DAF10B-85E1-451F-8545-FEEF293C5F81}" type="presParOf" srcId="{997EA275-D998-4AC3-AF2A-284895731396}" destId="{59FEE035-1CD2-4217-A766-E4091C69667E}" srcOrd="6" destOrd="0" presId="urn:microsoft.com/office/officeart/2005/8/layout/radial4"/>
    <dgm:cxn modelId="{56E99BD5-C1A2-49C9-83D5-6419151C22AC}" type="presParOf" srcId="{997EA275-D998-4AC3-AF2A-284895731396}" destId="{A2C17FA7-D2E7-4E04-BE0F-504F8E980609}" srcOrd="7" destOrd="0" presId="urn:microsoft.com/office/officeart/2005/8/layout/radial4"/>
    <dgm:cxn modelId="{D267B33C-C3E0-42F1-B126-A7EFD70D1179}" type="presParOf" srcId="{997EA275-D998-4AC3-AF2A-284895731396}" destId="{CD2CB563-3F75-4BB6-A4D0-E9C0FC1DAC3D}" srcOrd="8" destOrd="0" presId="urn:microsoft.com/office/officeart/2005/8/layout/radial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063E0D0-BF5E-448A-824E-07C01B39688F}">
      <dsp:nvSpPr>
        <dsp:cNvPr id="0" name=""/>
        <dsp:cNvSpPr/>
      </dsp:nvSpPr>
      <dsp:spPr>
        <a:xfrm>
          <a:off x="4179231" y="2258027"/>
          <a:ext cx="2157135" cy="2157135"/>
        </a:xfrm>
        <a:prstGeom prst="ellipse">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1750" tIns="31750" rIns="31750" bIns="31750" numCol="1" spcCol="1270" anchor="ctr" anchorCtr="0">
          <a:noAutofit/>
        </a:bodyPr>
        <a:lstStyle/>
        <a:p>
          <a:pPr marL="0" lvl="0" indent="0" algn="ctr" defTabSz="2222500">
            <a:lnSpc>
              <a:spcPct val="90000"/>
            </a:lnSpc>
            <a:spcBef>
              <a:spcPct val="0"/>
            </a:spcBef>
            <a:spcAft>
              <a:spcPct val="35000"/>
            </a:spcAft>
            <a:buNone/>
          </a:pPr>
          <a:endParaRPr lang="en-GB" sz="5000" kern="1200" dirty="0"/>
        </a:p>
      </dsp:txBody>
      <dsp:txXfrm>
        <a:off x="4495136" y="2573932"/>
        <a:ext cx="1525325" cy="1525325"/>
      </dsp:txXfrm>
    </dsp:sp>
    <dsp:sp modelId="{A0CEC72C-CDF1-4205-AF34-6BED03FFE7E6}">
      <dsp:nvSpPr>
        <dsp:cNvPr id="0" name=""/>
        <dsp:cNvSpPr/>
      </dsp:nvSpPr>
      <dsp:spPr>
        <a:xfrm rot="11714850">
          <a:off x="2546728" y="2509428"/>
          <a:ext cx="1608460" cy="61478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6F19FF1A-6975-481C-94A8-7432961295F3}">
      <dsp:nvSpPr>
        <dsp:cNvPr id="0" name=""/>
        <dsp:cNvSpPr/>
      </dsp:nvSpPr>
      <dsp:spPr>
        <a:xfrm>
          <a:off x="1550399" y="1785605"/>
          <a:ext cx="2049278" cy="1639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Provider confidence in care staff</a:t>
          </a:r>
        </a:p>
      </dsp:txBody>
      <dsp:txXfrm>
        <a:off x="1598416" y="1833622"/>
        <a:ext cx="1953244" cy="1543388"/>
      </dsp:txXfrm>
    </dsp:sp>
    <dsp:sp modelId="{4569E842-8C19-40FE-B428-C5E1CFC63049}">
      <dsp:nvSpPr>
        <dsp:cNvPr id="0" name=""/>
        <dsp:cNvSpPr/>
      </dsp:nvSpPr>
      <dsp:spPr>
        <a:xfrm rot="14699080">
          <a:off x="3620063" y="1239729"/>
          <a:ext cx="1605416" cy="61478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23FB778F-AED5-4051-94F3-35E509A5F031}">
      <dsp:nvSpPr>
        <dsp:cNvPr id="0" name=""/>
        <dsp:cNvSpPr/>
      </dsp:nvSpPr>
      <dsp:spPr>
        <a:xfrm>
          <a:off x="3058698" y="0"/>
          <a:ext cx="2049278" cy="1639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Provider confidence in complicated solutions</a:t>
          </a:r>
        </a:p>
      </dsp:txBody>
      <dsp:txXfrm>
        <a:off x="3106715" y="48017"/>
        <a:ext cx="1953244" cy="1543388"/>
      </dsp:txXfrm>
    </dsp:sp>
    <dsp:sp modelId="{46CBBDD1-A158-4E2E-AB91-E2CF72700EEC}">
      <dsp:nvSpPr>
        <dsp:cNvPr id="0" name=""/>
        <dsp:cNvSpPr/>
      </dsp:nvSpPr>
      <dsp:spPr>
        <a:xfrm rot="17698206">
          <a:off x="5288962" y="1239559"/>
          <a:ext cx="1604450" cy="61478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59FEE035-1CD2-4217-A766-E4091C69667E}">
      <dsp:nvSpPr>
        <dsp:cNvPr id="0" name=""/>
        <dsp:cNvSpPr/>
      </dsp:nvSpPr>
      <dsp:spPr>
        <a:xfrm>
          <a:off x="5405203" y="0"/>
          <a:ext cx="2049278" cy="1639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Care staff confident that tech is been used for the right reasons</a:t>
          </a:r>
        </a:p>
      </dsp:txBody>
      <dsp:txXfrm>
        <a:off x="5453220" y="48017"/>
        <a:ext cx="1953244" cy="1543388"/>
      </dsp:txXfrm>
    </dsp:sp>
    <dsp:sp modelId="{A2C17FA7-D2E7-4E04-BE0F-504F8E980609}">
      <dsp:nvSpPr>
        <dsp:cNvPr id="0" name=""/>
        <dsp:cNvSpPr/>
      </dsp:nvSpPr>
      <dsp:spPr>
        <a:xfrm rot="20603421">
          <a:off x="6340179" y="2497772"/>
          <a:ext cx="1398348" cy="614783"/>
        </a:xfrm>
        <a:prstGeom prst="leftArrow">
          <a:avLst>
            <a:gd name="adj1" fmla="val 60000"/>
            <a:gd name="adj2" fmla="val 50000"/>
          </a:avLst>
        </a:prstGeom>
        <a:solidFill>
          <a:schemeClr val="dk2">
            <a:tint val="60000"/>
            <a:hueOff val="0"/>
            <a:satOff val="0"/>
            <a:lumOff val="0"/>
            <a:alphaOff val="0"/>
          </a:schemeClr>
        </a:solidFill>
        <a:ln>
          <a:noFill/>
        </a:ln>
        <a:effectLst/>
      </dsp:spPr>
      <dsp:style>
        <a:lnRef idx="0">
          <a:scrgbClr r="0" g="0" b="0"/>
        </a:lnRef>
        <a:fillRef idx="1">
          <a:scrgbClr r="0" g="0" b="0"/>
        </a:fillRef>
        <a:effectRef idx="0">
          <a:scrgbClr r="0" g="0" b="0"/>
        </a:effectRef>
        <a:fontRef idx="minor">
          <a:schemeClr val="lt1"/>
        </a:fontRef>
      </dsp:style>
    </dsp:sp>
    <dsp:sp modelId="{CD2CB563-3F75-4BB6-A4D0-E9C0FC1DAC3D}">
      <dsp:nvSpPr>
        <dsp:cNvPr id="0" name=""/>
        <dsp:cNvSpPr/>
      </dsp:nvSpPr>
      <dsp:spPr>
        <a:xfrm>
          <a:off x="6684714" y="1785594"/>
          <a:ext cx="2049278" cy="1639422"/>
        </a:xfrm>
        <a:prstGeom prst="roundRect">
          <a:avLst>
            <a:gd name="adj" fmla="val 10000"/>
          </a:avLst>
        </a:prstGeom>
        <a:solidFill>
          <a:schemeClr val="dk2">
            <a:hueOff val="0"/>
            <a:satOff val="0"/>
            <a:lumOff val="0"/>
            <a:alphaOff val="0"/>
          </a:schemeClr>
        </a:solidFill>
        <a:ln w="12700" cap="flat" cmpd="sng" algn="ctr">
          <a:solidFill>
            <a:schemeClr val="l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38100" tIns="38100" rIns="38100" bIns="38100" numCol="1" spcCol="1270" anchor="ctr" anchorCtr="0">
          <a:noAutofit/>
        </a:bodyPr>
        <a:lstStyle/>
        <a:p>
          <a:pPr marL="0" lvl="0" indent="0" algn="ctr" defTabSz="889000">
            <a:lnSpc>
              <a:spcPct val="90000"/>
            </a:lnSpc>
            <a:spcBef>
              <a:spcPct val="0"/>
            </a:spcBef>
            <a:spcAft>
              <a:spcPct val="35000"/>
            </a:spcAft>
            <a:buNone/>
          </a:pPr>
          <a:r>
            <a:rPr lang="en-GB" sz="2000" b="1" kern="1200" dirty="0"/>
            <a:t>Care staff having the skills to use the technology</a:t>
          </a:r>
        </a:p>
      </dsp:txBody>
      <dsp:txXfrm>
        <a:off x="6732731" y="1833611"/>
        <a:ext cx="1953244" cy="1543388"/>
      </dsp:txXfrm>
    </dsp:sp>
  </dsp:spTree>
</dsp:drawing>
</file>

<file path=ppt/diagrams/layout1.xml><?xml version="1.0" encoding="utf-8"?>
<dgm:layoutDef xmlns:dgm="http://schemas.openxmlformats.org/drawingml/2006/diagram" xmlns:a="http://schemas.openxmlformats.org/drawingml/2006/main" uniqueId="urn:microsoft.com/office/officeart/2005/8/layout/radial4">
  <dgm:title val=""/>
  <dgm:desc val=""/>
  <dgm:catLst>
    <dgm:cat type="relationship" pri="190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t modelId="11"/>
        <dgm:pt modelId="12"/>
      </dgm:ptLst>
      <dgm:cxnLst>
        <dgm:cxn modelId="2" srcId="0" destId="1" srcOrd="0" destOrd="0"/>
        <dgm:cxn modelId="15" srcId="1" destId="11" srcOrd="0" destOrd="0"/>
        <dgm:cxn modelId="16" srcId="1" destId="12" srcOrd="1" destOrd="0"/>
      </dgm:cxnLst>
      <dgm:bg/>
      <dgm:whole/>
    </dgm:dataModel>
  </dgm:styleData>
  <dgm:clrData>
    <dgm:dataModel>
      <dgm:ptLst>
        <dgm:pt modelId="0" type="doc"/>
        <dgm:pt modelId="1"/>
        <dgm:pt modelId="11"/>
        <dgm:pt modelId="12"/>
        <dgm:pt modelId="13"/>
        <dgm:pt modelId="14"/>
        <dgm:pt modelId="15"/>
        <dgm:pt modelId="16"/>
      </dgm:ptLst>
      <dgm:cxnLst>
        <dgm:cxn modelId="2" srcId="0" destId="1" srcOrd="0" destOrd="0"/>
        <dgm:cxn modelId="16" srcId="1" destId="11" srcOrd="0" destOrd="0"/>
        <dgm:cxn modelId="17" srcId="1" destId="12" srcOrd="1" destOrd="0"/>
        <dgm:cxn modelId="18" srcId="1" destId="13" srcOrd="2" destOrd="0"/>
        <dgm:cxn modelId="19" srcId="1" destId="14" srcOrd="3" destOrd="0"/>
        <dgm:cxn modelId="20" srcId="1" destId="15" srcOrd="4" destOrd="0"/>
        <dgm:cxn modelId="21" srcId="1" destId="16" srcOrd="5" destOrd="0"/>
      </dgm:cxnLst>
      <dgm:bg/>
      <dgm:whole/>
    </dgm:dataModel>
  </dgm:clrData>
  <dgm:layoutNode name="cycle">
    <dgm:varLst>
      <dgm:chMax val="1"/>
      <dgm:dir/>
      <dgm:animLvl val="ctr"/>
      <dgm:resizeHandles val="exact"/>
    </dgm:varLst>
    <dgm:choose name="Name0">
      <dgm:if name="Name1" func="var" arg="dir" op="equ" val="norm">
        <dgm:choose name="Name2">
          <dgm:if name="Name3" axis="ch ch" ptType="node node" st="1 1" cnt="1 0" func="cnt" op="lte" val="1">
            <dgm:alg type="cycle">
              <dgm:param type="stAng" val="0"/>
              <dgm:param type="spanAng" val="360"/>
              <dgm:param type="ctrShpMap" val="fNode"/>
            </dgm:alg>
          </dgm:if>
          <dgm:else name="Name4">
            <dgm:choose name="Name5">
              <dgm:if name="Name6" axis="ch ch" ptType="node node" st="1 1" cnt="1 0" func="cnt" op="lte" val="3">
                <dgm:alg type="cycle">
                  <dgm:param type="stAng" val="-55"/>
                  <dgm:param type="spanAng" val="110"/>
                  <dgm:param type="ctrShpMap" val="fNode"/>
                </dgm:alg>
              </dgm:if>
              <dgm:else name="Name7">
                <dgm:choose name="Name8">
                  <dgm:if name="Name9" axis="ch ch" ptType="node node" st="1 1" cnt="1 0" func="cnt" op="equ" val="4">
                    <dgm:alg type="cycle">
                      <dgm:param type="stAng" val="-75"/>
                      <dgm:param type="spanAng" val="150"/>
                      <dgm:param type="ctrShpMap" val="fNode"/>
                    </dgm:alg>
                  </dgm:if>
                  <dgm:else name="Name10">
                    <dgm:alg type="cycle">
                      <dgm:param type="stAng" val="-90"/>
                      <dgm:param type="spanAng" val="180"/>
                      <dgm:param type="ctrShpMap" val="fNode"/>
                    </dgm:alg>
                  </dgm:else>
                </dgm:choose>
              </dgm:else>
            </dgm:choose>
          </dgm:else>
        </dgm:choose>
      </dgm:if>
      <dgm:else name="Name11">
        <dgm:choose name="Name12">
          <dgm:if name="Name13" axis="ch ch" ptType="node node" st="1 1" cnt="1 0" func="cnt" op="lte" val="1">
            <dgm:alg type="cycle">
              <dgm:param type="stAng" val="0"/>
              <dgm:param type="spanAng" val="-360"/>
              <dgm:param type="ctrShpMap" val="fNode"/>
            </dgm:alg>
          </dgm:if>
          <dgm:else name="Name14">
            <dgm:choose name="Name15">
              <dgm:if name="Name16" axis="ch ch" ptType="node node" st="1 1" cnt="1 0" func="cnt" op="lte" val="3">
                <dgm:alg type="cycle">
                  <dgm:param type="stAng" val="55"/>
                  <dgm:param type="spanAng" val="-110"/>
                  <dgm:param type="ctrShpMap" val="fNode"/>
                </dgm:alg>
              </dgm:if>
              <dgm:else name="Name17">
                <dgm:choose name="Name18">
                  <dgm:if name="Name19" axis="ch ch" ptType="node node" st="1 1" cnt="1 0" func="cnt" op="equ" val="4">
                    <dgm:alg type="cycle">
                      <dgm:param type="stAng" val="75"/>
                      <dgm:param type="spanAng" val="-150"/>
                      <dgm:param type="ctrShpMap" val="fNode"/>
                    </dgm:alg>
                  </dgm:if>
                  <dgm:else name="Name20">
                    <dgm:alg type="cycle">
                      <dgm:param type="stAng" val="90"/>
                      <dgm:param type="spanAng" val="-180"/>
                      <dgm:param type="ctrShpMap" val="fNode"/>
                    </dgm:alg>
                  </dgm:else>
                </dgm:choose>
              </dgm:else>
            </dgm:choose>
          </dgm:else>
        </dgm:choose>
      </dgm:else>
    </dgm:choose>
    <dgm:shape xmlns:r="http://schemas.openxmlformats.org/officeDocument/2006/relationships" r:blip="">
      <dgm:adjLst/>
    </dgm:shape>
    <dgm:presOf/>
    <dgm:constrLst>
      <dgm:constr type="w" for="ch" forName="centerShape" refType="w"/>
      <dgm:constr type="w" for="ch" forName="node" refType="w" refFor="ch" refForName="centerShape" fact="0.95"/>
      <dgm:constr type="h" for="ch" forName="parTrans" refType="w" refFor="ch" refForName="centerShape" fact="0.285"/>
      <dgm:constr type="sp" refType="w" refFor="ch" refForName="centerShape" op="equ" fact="0.23"/>
      <dgm:constr type="sibSp" refType="w" refFor="ch" refForName="node" fact="0.1"/>
      <dgm:constr type="primFontSz" for="ch" forName="node" op="equ"/>
    </dgm:constrLst>
    <dgm:choose name="Name21">
      <dgm:if name="Name22" axis="ch ch" ptType="node node" st="1 1" cnt="1 0" func="cnt" op="lte" val="5">
        <dgm:ruleLst>
          <dgm:rule type="w" for="ch" forName="centerShape" val="NaN" fact="0.27" max="NaN"/>
        </dgm:ruleLst>
      </dgm:if>
      <dgm:else name="Name23">
        <dgm:ruleLst>
          <dgm:rule type="w" for="ch" forName="centerShape" val="NaN" fact="0.27" max="NaN"/>
          <dgm:rule type="w" for="ch" forName="node" val="NaN" fact="0.7" max="NaN"/>
        </dgm:ruleLst>
      </dgm:else>
    </dgm:choose>
    <dgm:forEach name="Name24" axis="ch" ptType="node" cnt="1">
      <dgm:layoutNode name="centerShape" styleLbl="node0">
        <dgm:alg type="tx"/>
        <dgm:shape xmlns:r="http://schemas.openxmlformats.org/officeDocument/2006/relationships" type="ellipse" r:blip="">
          <dgm:adjLst/>
        </dgm:shape>
        <dgm:presOf axis="self"/>
        <dgm:constrLst>
          <dgm:constr type="tMarg" refType="primFontSz" fact="0.05"/>
          <dgm:constr type="bMarg" refType="primFontSz" fact="0.05"/>
          <dgm:constr type="lMarg" refType="primFontSz" fact="0.05"/>
          <dgm:constr type="rMarg" refType="primFontSz" fact="0.05"/>
          <dgm:constr type="primFontSz" val="65"/>
          <dgm:constr type="h" refType="w"/>
        </dgm:constrLst>
        <dgm:ruleLst>
          <dgm:rule type="primFontSz" val="5" fact="NaN" max="NaN"/>
        </dgm:ruleLst>
      </dgm:layoutNode>
      <dgm:forEach name="Name25" axis="ch">
        <dgm:forEach name="Name26" axis="self" ptType="parTrans">
          <dgm:layoutNode name="parTrans" styleLbl="bgSibTrans2D1">
            <dgm:alg type="conn">
              <dgm:param type="begPts" val="auto"/>
              <dgm:param type="endPts" val="ctr"/>
              <dgm:param type="endSty" val="noArr"/>
              <dgm:param type="begSty" val="arr"/>
            </dgm:alg>
            <dgm:shape xmlns:r="http://schemas.openxmlformats.org/officeDocument/2006/relationships" type="conn" r:blip="">
              <dgm:adjLst/>
            </dgm:shape>
            <dgm:presOf axis="self"/>
            <dgm:constrLst>
              <dgm:constr type="begPad" refType="connDist" fact="0.055"/>
              <dgm:constr type="endPad"/>
            </dgm:constrLst>
            <dgm:ruleLst/>
          </dgm:layoutNode>
        </dgm:forEach>
        <dgm:forEach name="Name27" axis="self" ptType="node">
          <dgm:layoutNode name="node" styleLbl="node1">
            <dgm:varLst>
              <dgm:bulletEnabled val="1"/>
            </dgm:varLst>
            <dgm:alg type="tx"/>
            <dgm:shape xmlns:r="http://schemas.openxmlformats.org/officeDocument/2006/relationships" type="roundRect" r:blip="">
              <dgm:adjLst>
                <dgm:adj idx="1" val="0.1"/>
              </dgm:adjLst>
            </dgm:shape>
            <dgm:presOf axis="desOrSelf" ptType="node"/>
            <dgm:constrLst>
              <dgm:constr type="primFontSz" val="65"/>
              <dgm:constr type="h" refType="w" fact="0.8"/>
              <dgm:constr type="tMarg" refType="primFontSz" fact="0.15"/>
              <dgm:constr type="bMarg" refType="primFontSz" fact="0.15"/>
              <dgm:constr type="lMarg" refType="primFontSz" fact="0.15"/>
              <dgm:constr type="rMarg" refType="primFontSz" fact="0.15"/>
            </dgm:constrLst>
            <dgm:ruleLst>
              <dgm:rule type="primFontSz" val="5" fact="NaN" max="NaN"/>
            </dgm:ruleLst>
          </dgm:layoutNode>
        </dgm:forEach>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E7CD241-1953-8144-B30D-731634453A96}" type="datetimeFigureOut">
              <a:rPr lang="en-US" smtClean="0"/>
              <a:t>11/28/2019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E504833-C801-8548-ADDB-CE3E1273BE58}" type="slidenum">
              <a:rPr lang="en-US" smtClean="0"/>
              <a:t>‹#›</a:t>
            </a:fld>
            <a:endParaRPr lang="en-US"/>
          </a:p>
        </p:txBody>
      </p:sp>
    </p:spTree>
    <p:extLst>
      <p:ext uri="{BB962C8B-B14F-4D97-AF65-F5344CB8AC3E}">
        <p14:creationId xmlns:p14="http://schemas.microsoft.com/office/powerpoint/2010/main" val="199057685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116023-082A-4448-B34E-0847AAAA6451}" type="slidenum">
              <a:rPr lang="en-US" smtClean="0"/>
              <a:t>1</a:t>
            </a:fld>
            <a:endParaRPr lang="en-US"/>
          </a:p>
        </p:txBody>
      </p:sp>
    </p:spTree>
    <p:extLst>
      <p:ext uri="{BB962C8B-B14F-4D97-AF65-F5344CB8AC3E}">
        <p14:creationId xmlns:p14="http://schemas.microsoft.com/office/powerpoint/2010/main" val="11185233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13</a:t>
            </a:fld>
            <a:endParaRPr lang="en-US"/>
          </a:p>
        </p:txBody>
      </p:sp>
    </p:spTree>
    <p:extLst>
      <p:ext uri="{BB962C8B-B14F-4D97-AF65-F5344CB8AC3E}">
        <p14:creationId xmlns:p14="http://schemas.microsoft.com/office/powerpoint/2010/main" val="42806562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14</a:t>
            </a:fld>
            <a:endParaRPr lang="en-US"/>
          </a:p>
        </p:txBody>
      </p:sp>
    </p:spTree>
    <p:extLst>
      <p:ext uri="{BB962C8B-B14F-4D97-AF65-F5344CB8AC3E}">
        <p14:creationId xmlns:p14="http://schemas.microsoft.com/office/powerpoint/2010/main" val="310659514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15</a:t>
            </a:fld>
            <a:endParaRPr lang="en-US"/>
          </a:p>
        </p:txBody>
      </p:sp>
    </p:spTree>
    <p:extLst>
      <p:ext uri="{BB962C8B-B14F-4D97-AF65-F5344CB8AC3E}">
        <p14:creationId xmlns:p14="http://schemas.microsoft.com/office/powerpoint/2010/main" val="394317126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19</a:t>
            </a:fld>
            <a:endParaRPr lang="en-US"/>
          </a:p>
        </p:txBody>
      </p:sp>
    </p:spTree>
    <p:extLst>
      <p:ext uri="{BB962C8B-B14F-4D97-AF65-F5344CB8AC3E}">
        <p14:creationId xmlns:p14="http://schemas.microsoft.com/office/powerpoint/2010/main" val="27731728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25</a:t>
            </a:fld>
            <a:endParaRPr lang="en-US"/>
          </a:p>
        </p:txBody>
      </p:sp>
    </p:spTree>
    <p:extLst>
      <p:ext uri="{BB962C8B-B14F-4D97-AF65-F5344CB8AC3E}">
        <p14:creationId xmlns:p14="http://schemas.microsoft.com/office/powerpoint/2010/main" val="3488800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26</a:t>
            </a:fld>
            <a:endParaRPr lang="en-US"/>
          </a:p>
        </p:txBody>
      </p:sp>
    </p:spTree>
    <p:extLst>
      <p:ext uri="{BB962C8B-B14F-4D97-AF65-F5344CB8AC3E}">
        <p14:creationId xmlns:p14="http://schemas.microsoft.com/office/powerpoint/2010/main" val="18976273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2</a:t>
            </a:fld>
            <a:endParaRPr lang="en-US"/>
          </a:p>
        </p:txBody>
      </p:sp>
    </p:spTree>
    <p:extLst>
      <p:ext uri="{BB962C8B-B14F-4D97-AF65-F5344CB8AC3E}">
        <p14:creationId xmlns:p14="http://schemas.microsoft.com/office/powerpoint/2010/main" val="280256717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3</a:t>
            </a:fld>
            <a:endParaRPr lang="en-US"/>
          </a:p>
        </p:txBody>
      </p:sp>
    </p:spTree>
    <p:extLst>
      <p:ext uri="{BB962C8B-B14F-4D97-AF65-F5344CB8AC3E}">
        <p14:creationId xmlns:p14="http://schemas.microsoft.com/office/powerpoint/2010/main" val="2876227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E504833-C801-8548-ADDB-CE3E1273BE58}" type="slidenum">
              <a:rPr lang="en-US" smtClean="0"/>
              <a:t>5</a:t>
            </a:fld>
            <a:endParaRPr lang="en-US"/>
          </a:p>
        </p:txBody>
      </p:sp>
    </p:spTree>
    <p:extLst>
      <p:ext uri="{BB962C8B-B14F-4D97-AF65-F5344CB8AC3E}">
        <p14:creationId xmlns:p14="http://schemas.microsoft.com/office/powerpoint/2010/main" val="23914053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6</a:t>
            </a:fld>
            <a:endParaRPr lang="en-US"/>
          </a:p>
        </p:txBody>
      </p:sp>
    </p:spTree>
    <p:extLst>
      <p:ext uri="{BB962C8B-B14F-4D97-AF65-F5344CB8AC3E}">
        <p14:creationId xmlns:p14="http://schemas.microsoft.com/office/powerpoint/2010/main" val="32702467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7</a:t>
            </a:fld>
            <a:endParaRPr lang="en-US"/>
          </a:p>
        </p:txBody>
      </p:sp>
    </p:spTree>
    <p:extLst>
      <p:ext uri="{BB962C8B-B14F-4D97-AF65-F5344CB8AC3E}">
        <p14:creationId xmlns:p14="http://schemas.microsoft.com/office/powerpoint/2010/main" val="4178424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8</a:t>
            </a:fld>
            <a:endParaRPr lang="en-US"/>
          </a:p>
        </p:txBody>
      </p:sp>
    </p:spTree>
    <p:extLst>
      <p:ext uri="{BB962C8B-B14F-4D97-AF65-F5344CB8AC3E}">
        <p14:creationId xmlns:p14="http://schemas.microsoft.com/office/powerpoint/2010/main" val="400081945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11</a:t>
            </a:fld>
            <a:endParaRPr lang="en-US"/>
          </a:p>
        </p:txBody>
      </p:sp>
    </p:spTree>
    <p:extLst>
      <p:ext uri="{BB962C8B-B14F-4D97-AF65-F5344CB8AC3E}">
        <p14:creationId xmlns:p14="http://schemas.microsoft.com/office/powerpoint/2010/main" val="153685575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AE504833-C801-8548-ADDB-CE3E1273BE58}" type="slidenum">
              <a:rPr lang="en-US" smtClean="0"/>
              <a:t>12</a:t>
            </a:fld>
            <a:endParaRPr lang="en-US"/>
          </a:p>
        </p:txBody>
      </p:sp>
    </p:spTree>
    <p:extLst>
      <p:ext uri="{BB962C8B-B14F-4D97-AF65-F5344CB8AC3E}">
        <p14:creationId xmlns:p14="http://schemas.microsoft.com/office/powerpoint/2010/main" val="44334348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C1A52F-EC49-284B-9879-284B68E13F0C}"/>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US"/>
          </a:p>
        </p:txBody>
      </p:sp>
      <p:sp>
        <p:nvSpPr>
          <p:cNvPr id="3" name="Subtitle 2">
            <a:extLst>
              <a:ext uri="{FF2B5EF4-FFF2-40B4-BE49-F238E27FC236}">
                <a16:creationId xmlns:a16="http://schemas.microsoft.com/office/drawing/2014/main" id="{C69C796B-C084-4942-B672-458369498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US"/>
          </a:p>
        </p:txBody>
      </p:sp>
      <p:sp>
        <p:nvSpPr>
          <p:cNvPr id="4" name="Date Placeholder 3">
            <a:extLst>
              <a:ext uri="{FF2B5EF4-FFF2-40B4-BE49-F238E27FC236}">
                <a16:creationId xmlns:a16="http://schemas.microsoft.com/office/drawing/2014/main" id="{40AC1A04-D572-2242-A2E2-2119F7F9D58A}"/>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97F1E861-D020-BD49-8F8A-121A4A6CEF35}"/>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B6BC9CB-354D-4543-83D5-7107AF5AC7C0}"/>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393042155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D1665A-C38D-3149-9D91-CD29283A4985}"/>
              </a:ext>
            </a:extLst>
          </p:cNvPr>
          <p:cNvSpPr>
            <a:spLocks noGrp="1"/>
          </p:cNvSpPr>
          <p:nvPr>
            <p:ph type="title"/>
          </p:nvPr>
        </p:nvSpPr>
        <p:spPr/>
        <p:txBody>
          <a:bodyPr/>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4C216717-4FBC-EE4C-BA58-B76283389FE4}"/>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D2367F5-9B49-BE46-8FEA-B4E11C46BA01}"/>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794A4BA6-4A97-5343-B8A2-4EF3237571E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2623AEE-11E5-2E4F-9E43-3674B545D1B2}"/>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37218663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C9F410C3-BC72-B34F-A209-14D5CF88BA6F}"/>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US"/>
          </a:p>
        </p:txBody>
      </p:sp>
      <p:sp>
        <p:nvSpPr>
          <p:cNvPr id="3" name="Vertical Text Placeholder 2">
            <a:extLst>
              <a:ext uri="{FF2B5EF4-FFF2-40B4-BE49-F238E27FC236}">
                <a16:creationId xmlns:a16="http://schemas.microsoft.com/office/drawing/2014/main" id="{C022366B-5728-424C-9AF6-A400261C9934}"/>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345B9B10-B89F-C744-A281-E3CBDCA195C2}"/>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B8E7421A-7760-3C4C-8286-2C81999ED2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9783B5F-CAB2-2E4F-B920-42762F42A161}"/>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12533749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C55DA5-FEFC-48A0-AE47-801671BDB559}"/>
              </a:ext>
            </a:extLst>
          </p:cNvPr>
          <p:cNvSpPr>
            <a:spLocks noGrp="1"/>
          </p:cNvSpPr>
          <p:nvPr>
            <p:ph type="ctrTitle"/>
          </p:nvPr>
        </p:nvSpPr>
        <p:spPr>
          <a:xfrm>
            <a:off x="838200" y="2699237"/>
            <a:ext cx="6136432" cy="2387600"/>
          </a:xfrm>
        </p:spPr>
        <p:txBody>
          <a:bodyPr anchor="b"/>
          <a:lstStyle>
            <a:lvl1pPr algn="ctr">
              <a:defRPr sz="6000"/>
            </a:lvl1pPr>
          </a:lstStyle>
          <a:p>
            <a:r>
              <a:rPr lang="en-US"/>
              <a:t>Click to edit Master title style</a:t>
            </a:r>
            <a:endParaRPr lang="en-GB"/>
          </a:p>
        </p:txBody>
      </p:sp>
      <p:sp>
        <p:nvSpPr>
          <p:cNvPr id="4" name="Date Placeholder 3">
            <a:extLst>
              <a:ext uri="{FF2B5EF4-FFF2-40B4-BE49-F238E27FC236}">
                <a16:creationId xmlns:a16="http://schemas.microsoft.com/office/drawing/2014/main" id="{15FADABB-E375-492A-A4D5-8BFC661D4F44}"/>
              </a:ext>
            </a:extLst>
          </p:cNvPr>
          <p:cNvSpPr>
            <a:spLocks noGrp="1"/>
          </p:cNvSpPr>
          <p:nvPr>
            <p:ph type="dt" sz="half" idx="10"/>
          </p:nvPr>
        </p:nvSpPr>
        <p:spPr/>
        <p:txBody>
          <a:bodyPr/>
          <a:lstStyle/>
          <a:p>
            <a:fld id="{293BA8F1-2D41-463B-B0EE-3796F3E65A3B}" type="datetime1">
              <a:rPr lang="en-GB" smtClean="0"/>
              <a:t>28/11/2019</a:t>
            </a:fld>
            <a:endParaRPr lang="en-GB"/>
          </a:p>
        </p:txBody>
      </p:sp>
      <p:sp>
        <p:nvSpPr>
          <p:cNvPr id="5" name="Footer Placeholder 4">
            <a:extLst>
              <a:ext uri="{FF2B5EF4-FFF2-40B4-BE49-F238E27FC236}">
                <a16:creationId xmlns:a16="http://schemas.microsoft.com/office/drawing/2014/main" id="{A0FD82D7-5523-467D-97FC-EF632EF00561}"/>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7C7C691B-EB46-42AD-AF9E-E76BA008C99C}"/>
              </a:ext>
            </a:extLst>
          </p:cNvPr>
          <p:cNvSpPr>
            <a:spLocks noGrp="1"/>
          </p:cNvSpPr>
          <p:nvPr>
            <p:ph type="sldNum" sz="quarter" idx="12"/>
          </p:nvPr>
        </p:nvSpPr>
        <p:spPr/>
        <p:txBody>
          <a:bodyPr/>
          <a:lstStyle/>
          <a:p>
            <a:fld id="{5058E266-8113-426B-8D6E-3D9314010A0C}" type="slidenum">
              <a:rPr lang="en-GB" smtClean="0"/>
              <a:t>‹#›</a:t>
            </a:fld>
            <a:endParaRPr lang="en-GB"/>
          </a:p>
        </p:txBody>
      </p:sp>
    </p:spTree>
    <p:extLst>
      <p:ext uri="{BB962C8B-B14F-4D97-AF65-F5344CB8AC3E}">
        <p14:creationId xmlns:p14="http://schemas.microsoft.com/office/powerpoint/2010/main" val="333827155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D70D-A21D-4A09-A925-8FD930A69713}"/>
              </a:ext>
            </a:extLst>
          </p:cNvPr>
          <p:cNvSpPr>
            <a:spLocks noGrp="1"/>
          </p:cNvSpPr>
          <p:nvPr>
            <p:ph type="title"/>
          </p:nvPr>
        </p:nvSpPr>
        <p:spPr>
          <a:xfrm>
            <a:off x="838200" y="136526"/>
            <a:ext cx="10515600" cy="973818"/>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D327CD3-FDDF-47BF-A603-DAE883A0922E}"/>
              </a:ext>
            </a:extLst>
          </p:cNvPr>
          <p:cNvSpPr>
            <a:spLocks noGrp="1"/>
          </p:cNvSpPr>
          <p:nvPr>
            <p:ph idx="1"/>
          </p:nvPr>
        </p:nvSpPr>
        <p:spPr>
          <a:xfrm>
            <a:off x="838200" y="1460499"/>
            <a:ext cx="10515600" cy="45950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826CBD5-89AA-4B4A-9958-89FB113C7F2D}"/>
              </a:ext>
            </a:extLst>
          </p:cNvPr>
          <p:cNvSpPr>
            <a:spLocks noGrp="1"/>
          </p:cNvSpPr>
          <p:nvPr>
            <p:ph type="dt" sz="half" idx="10"/>
          </p:nvPr>
        </p:nvSpPr>
        <p:spPr/>
        <p:txBody>
          <a:bodyPr/>
          <a:lstStyle/>
          <a:p>
            <a:fld id="{B6A547AB-B8AA-4834-821F-9830A51D7767}" type="datetime1">
              <a:rPr lang="en-GB" smtClean="0"/>
              <a:t>28/11/2019</a:t>
            </a:fld>
            <a:endParaRPr lang="en-GB"/>
          </a:p>
        </p:txBody>
      </p:sp>
      <p:sp>
        <p:nvSpPr>
          <p:cNvPr id="5" name="Footer Placeholder 4">
            <a:extLst>
              <a:ext uri="{FF2B5EF4-FFF2-40B4-BE49-F238E27FC236}">
                <a16:creationId xmlns:a16="http://schemas.microsoft.com/office/drawing/2014/main" id="{AFEC550B-8BA7-46F9-B035-4F93B2F73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C3971-31D7-4E4A-A30D-14403959FBDC}"/>
              </a:ext>
            </a:extLst>
          </p:cNvPr>
          <p:cNvSpPr>
            <a:spLocks noGrp="1"/>
          </p:cNvSpPr>
          <p:nvPr>
            <p:ph type="sldNum" sz="quarter" idx="12"/>
          </p:nvPr>
        </p:nvSpPr>
        <p:spPr/>
        <p:txBody>
          <a:bodyPr/>
          <a:lstStyle/>
          <a:p>
            <a:fld id="{5058E266-8113-426B-8D6E-3D9314010A0C}" type="slidenum">
              <a:rPr lang="en-GB" smtClean="0"/>
              <a:t>‹#›</a:t>
            </a:fld>
            <a:endParaRPr lang="en-GB"/>
          </a:p>
        </p:txBody>
      </p:sp>
    </p:spTree>
    <p:extLst>
      <p:ext uri="{BB962C8B-B14F-4D97-AF65-F5344CB8AC3E}">
        <p14:creationId xmlns:p14="http://schemas.microsoft.com/office/powerpoint/2010/main" val="265722130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1_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3AD70D-A21D-4A09-A925-8FD930A69713}"/>
              </a:ext>
            </a:extLst>
          </p:cNvPr>
          <p:cNvSpPr>
            <a:spLocks noGrp="1"/>
          </p:cNvSpPr>
          <p:nvPr>
            <p:ph type="title"/>
          </p:nvPr>
        </p:nvSpPr>
        <p:spPr>
          <a:xfrm>
            <a:off x="838200" y="136526"/>
            <a:ext cx="10515600" cy="973818"/>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3D327CD3-FDDF-47BF-A603-DAE883A0922E}"/>
              </a:ext>
            </a:extLst>
          </p:cNvPr>
          <p:cNvSpPr>
            <a:spLocks noGrp="1"/>
          </p:cNvSpPr>
          <p:nvPr>
            <p:ph idx="1"/>
          </p:nvPr>
        </p:nvSpPr>
        <p:spPr>
          <a:xfrm>
            <a:off x="838200" y="1460499"/>
            <a:ext cx="10515600" cy="459506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Date Placeholder 3">
            <a:extLst>
              <a:ext uri="{FF2B5EF4-FFF2-40B4-BE49-F238E27FC236}">
                <a16:creationId xmlns:a16="http://schemas.microsoft.com/office/drawing/2014/main" id="{7826CBD5-89AA-4B4A-9958-89FB113C7F2D}"/>
              </a:ext>
            </a:extLst>
          </p:cNvPr>
          <p:cNvSpPr>
            <a:spLocks noGrp="1"/>
          </p:cNvSpPr>
          <p:nvPr>
            <p:ph type="dt" sz="half" idx="10"/>
          </p:nvPr>
        </p:nvSpPr>
        <p:spPr/>
        <p:txBody>
          <a:bodyPr/>
          <a:lstStyle/>
          <a:p>
            <a:fld id="{D28F6A84-C093-44E1-B313-BC41278924D5}" type="datetime1">
              <a:rPr lang="en-GB" smtClean="0"/>
              <a:t>28/11/2019</a:t>
            </a:fld>
            <a:endParaRPr lang="en-GB"/>
          </a:p>
        </p:txBody>
      </p:sp>
      <p:sp>
        <p:nvSpPr>
          <p:cNvPr id="5" name="Footer Placeholder 4">
            <a:extLst>
              <a:ext uri="{FF2B5EF4-FFF2-40B4-BE49-F238E27FC236}">
                <a16:creationId xmlns:a16="http://schemas.microsoft.com/office/drawing/2014/main" id="{AFEC550B-8BA7-46F9-B035-4F93B2F7382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36C3971-31D7-4E4A-A30D-14403959FBDC}"/>
              </a:ext>
            </a:extLst>
          </p:cNvPr>
          <p:cNvSpPr>
            <a:spLocks noGrp="1"/>
          </p:cNvSpPr>
          <p:nvPr>
            <p:ph type="sldNum" sz="quarter" idx="12"/>
          </p:nvPr>
        </p:nvSpPr>
        <p:spPr/>
        <p:txBody>
          <a:bodyPr/>
          <a:lstStyle/>
          <a:p>
            <a:fld id="{5058E266-8113-426B-8D6E-3D9314010A0C}" type="slidenum">
              <a:rPr lang="en-GB" smtClean="0"/>
              <a:t>‹#›</a:t>
            </a:fld>
            <a:endParaRPr lang="en-GB"/>
          </a:p>
        </p:txBody>
      </p:sp>
    </p:spTree>
    <p:extLst>
      <p:ext uri="{BB962C8B-B14F-4D97-AF65-F5344CB8AC3E}">
        <p14:creationId xmlns:p14="http://schemas.microsoft.com/office/powerpoint/2010/main" val="1956401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E370E-5379-4258-9984-1BA243E8C99E}"/>
              </a:ext>
            </a:extLst>
          </p:cNvPr>
          <p:cNvSpPr>
            <a:spLocks noGrp="1"/>
          </p:cNvSpPr>
          <p:nvPr>
            <p:ph type="dt" sz="half" idx="10"/>
          </p:nvPr>
        </p:nvSpPr>
        <p:spPr/>
        <p:txBody>
          <a:bodyPr/>
          <a:lstStyle/>
          <a:p>
            <a:fld id="{24E39E96-5AC2-493F-A6E8-D5CCEDD0C724}" type="datetime1">
              <a:rPr lang="en-GB" smtClean="0"/>
              <a:t>28/11/2019</a:t>
            </a:fld>
            <a:endParaRPr lang="en-GB"/>
          </a:p>
        </p:txBody>
      </p:sp>
      <p:sp>
        <p:nvSpPr>
          <p:cNvPr id="3" name="Footer Placeholder 2">
            <a:extLst>
              <a:ext uri="{FF2B5EF4-FFF2-40B4-BE49-F238E27FC236}">
                <a16:creationId xmlns:a16="http://schemas.microsoft.com/office/drawing/2014/main" id="{6CA92781-4243-4AAD-90E2-00141ECCDB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21F5F0-8E2C-4CD4-9EEC-904986280501}"/>
              </a:ext>
            </a:extLst>
          </p:cNvPr>
          <p:cNvSpPr>
            <a:spLocks noGrp="1"/>
          </p:cNvSpPr>
          <p:nvPr>
            <p:ph type="sldNum" sz="quarter" idx="12"/>
          </p:nvPr>
        </p:nvSpPr>
        <p:spPr/>
        <p:txBody>
          <a:bodyPr/>
          <a:lstStyle/>
          <a:p>
            <a:fld id="{5058E266-8113-426B-8D6E-3D9314010A0C}" type="slidenum">
              <a:rPr lang="en-GB" smtClean="0"/>
              <a:t>‹#›</a:t>
            </a:fld>
            <a:endParaRPr lang="en-GB"/>
          </a:p>
        </p:txBody>
      </p:sp>
      <p:sp>
        <p:nvSpPr>
          <p:cNvPr id="5" name="Title 1">
            <a:extLst>
              <a:ext uri="{FF2B5EF4-FFF2-40B4-BE49-F238E27FC236}">
                <a16:creationId xmlns:a16="http://schemas.microsoft.com/office/drawing/2014/main" id="{2CE77CAF-C0DC-41EA-8D39-6964D9D991C1}"/>
              </a:ext>
            </a:extLst>
          </p:cNvPr>
          <p:cNvSpPr>
            <a:spLocks noGrp="1"/>
          </p:cNvSpPr>
          <p:nvPr>
            <p:ph type="title"/>
          </p:nvPr>
        </p:nvSpPr>
        <p:spPr>
          <a:xfrm>
            <a:off x="6506935" y="2455182"/>
            <a:ext cx="4207329" cy="973818"/>
          </a:xfrm>
        </p:spPr>
        <p:txBody>
          <a:bodyPr/>
          <a:lstStyle>
            <a:lvl1pPr algn="ct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215078052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2D10C-0055-4BE4-B51F-A422D4F28E6D}"/>
              </a:ext>
            </a:extLst>
          </p:cNvPr>
          <p:cNvSpPr>
            <a:spLocks noGrp="1"/>
          </p:cNvSpPr>
          <p:nvPr>
            <p:ph type="title"/>
          </p:nvPr>
        </p:nvSpPr>
        <p:spPr>
          <a:xfrm>
            <a:off x="838200" y="365126"/>
            <a:ext cx="10515600" cy="717226"/>
          </a:xfrm>
        </p:spPr>
        <p:txBody>
          <a:bodyPr/>
          <a:lstStyle>
            <a:lvl1pPr>
              <a:defRPr>
                <a:solidFill>
                  <a:schemeClr val="bg1"/>
                </a:solidFill>
              </a:defRPr>
            </a:lvl1pPr>
          </a:lstStyle>
          <a:p>
            <a:r>
              <a:rPr lang="en-US" dirty="0"/>
              <a:t>Click to edit Master title style</a:t>
            </a:r>
            <a:endParaRPr lang="en-GB" dirty="0"/>
          </a:p>
        </p:txBody>
      </p:sp>
      <p:sp>
        <p:nvSpPr>
          <p:cNvPr id="3" name="Content Placeholder 2">
            <a:extLst>
              <a:ext uri="{FF2B5EF4-FFF2-40B4-BE49-F238E27FC236}">
                <a16:creationId xmlns:a16="http://schemas.microsoft.com/office/drawing/2014/main" id="{F294AF5D-FBAB-4E2C-A0B4-6DEDCD2B93F7}"/>
              </a:ext>
            </a:extLst>
          </p:cNvPr>
          <p:cNvSpPr>
            <a:spLocks noGrp="1"/>
          </p:cNvSpPr>
          <p:nvPr>
            <p:ph sz="half" idx="1"/>
          </p:nvPr>
        </p:nvSpPr>
        <p:spPr>
          <a:xfrm>
            <a:off x="838200" y="1306286"/>
            <a:ext cx="5181600" cy="48706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4" name="Content Placeholder 3">
            <a:extLst>
              <a:ext uri="{FF2B5EF4-FFF2-40B4-BE49-F238E27FC236}">
                <a16:creationId xmlns:a16="http://schemas.microsoft.com/office/drawing/2014/main" id="{F9412911-FA02-4642-A7E0-C31FDC5C521F}"/>
              </a:ext>
            </a:extLst>
          </p:cNvPr>
          <p:cNvSpPr>
            <a:spLocks noGrp="1"/>
          </p:cNvSpPr>
          <p:nvPr>
            <p:ph sz="half" idx="2"/>
          </p:nvPr>
        </p:nvSpPr>
        <p:spPr>
          <a:xfrm>
            <a:off x="6172200" y="1306286"/>
            <a:ext cx="5181600" cy="48706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5" name="Date Placeholder 4">
            <a:extLst>
              <a:ext uri="{FF2B5EF4-FFF2-40B4-BE49-F238E27FC236}">
                <a16:creationId xmlns:a16="http://schemas.microsoft.com/office/drawing/2014/main" id="{664924B5-61C4-480E-B244-D41DB251A93D}"/>
              </a:ext>
            </a:extLst>
          </p:cNvPr>
          <p:cNvSpPr>
            <a:spLocks noGrp="1"/>
          </p:cNvSpPr>
          <p:nvPr>
            <p:ph type="dt" sz="half" idx="10"/>
          </p:nvPr>
        </p:nvSpPr>
        <p:spPr/>
        <p:txBody>
          <a:bodyPr/>
          <a:lstStyle/>
          <a:p>
            <a:fld id="{203FD71B-4AFA-4A44-BB60-A0D9A9C6C41E}" type="datetime1">
              <a:rPr lang="en-GB" smtClean="0"/>
              <a:t>28/11/2019</a:t>
            </a:fld>
            <a:endParaRPr lang="en-GB"/>
          </a:p>
        </p:txBody>
      </p:sp>
      <p:sp>
        <p:nvSpPr>
          <p:cNvPr id="6" name="Footer Placeholder 5">
            <a:extLst>
              <a:ext uri="{FF2B5EF4-FFF2-40B4-BE49-F238E27FC236}">
                <a16:creationId xmlns:a16="http://schemas.microsoft.com/office/drawing/2014/main" id="{206210B6-7390-425F-B88E-9AE83BCDF3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945B1-2AE0-4E36-A90E-3FF7AAA8A118}"/>
              </a:ext>
            </a:extLst>
          </p:cNvPr>
          <p:cNvSpPr>
            <a:spLocks noGrp="1"/>
          </p:cNvSpPr>
          <p:nvPr>
            <p:ph type="sldNum" sz="quarter" idx="12"/>
          </p:nvPr>
        </p:nvSpPr>
        <p:spPr/>
        <p:txBody>
          <a:bodyPr/>
          <a:lstStyle/>
          <a:p>
            <a:fld id="{5058E266-8113-426B-8D6E-3D9314010A0C}" type="slidenum">
              <a:rPr lang="en-GB" smtClean="0"/>
              <a:t>‹#›</a:t>
            </a:fld>
            <a:endParaRPr lang="en-GB"/>
          </a:p>
        </p:txBody>
      </p:sp>
    </p:spTree>
    <p:extLst>
      <p:ext uri="{BB962C8B-B14F-4D97-AF65-F5344CB8AC3E}">
        <p14:creationId xmlns:p14="http://schemas.microsoft.com/office/powerpoint/2010/main" val="16125944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1_Blank">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F8E370E-5379-4258-9984-1BA243E8C99E}"/>
              </a:ext>
            </a:extLst>
          </p:cNvPr>
          <p:cNvSpPr>
            <a:spLocks noGrp="1"/>
          </p:cNvSpPr>
          <p:nvPr>
            <p:ph type="dt" sz="half" idx="10"/>
          </p:nvPr>
        </p:nvSpPr>
        <p:spPr/>
        <p:txBody>
          <a:bodyPr/>
          <a:lstStyle/>
          <a:p>
            <a:fld id="{4A69EF9E-3654-4E8E-AD6C-908BB16F5A38}" type="datetime1">
              <a:rPr lang="en-GB" smtClean="0"/>
              <a:t>28/11/2019</a:t>
            </a:fld>
            <a:endParaRPr lang="en-GB"/>
          </a:p>
        </p:txBody>
      </p:sp>
      <p:sp>
        <p:nvSpPr>
          <p:cNvPr id="3" name="Footer Placeholder 2">
            <a:extLst>
              <a:ext uri="{FF2B5EF4-FFF2-40B4-BE49-F238E27FC236}">
                <a16:creationId xmlns:a16="http://schemas.microsoft.com/office/drawing/2014/main" id="{6CA92781-4243-4AAD-90E2-00141ECCDBC7}"/>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7D21F5F0-8E2C-4CD4-9EEC-904986280501}"/>
              </a:ext>
            </a:extLst>
          </p:cNvPr>
          <p:cNvSpPr>
            <a:spLocks noGrp="1"/>
          </p:cNvSpPr>
          <p:nvPr>
            <p:ph type="sldNum" sz="quarter" idx="12"/>
          </p:nvPr>
        </p:nvSpPr>
        <p:spPr/>
        <p:txBody>
          <a:bodyPr/>
          <a:lstStyle/>
          <a:p>
            <a:fld id="{5058E266-8113-426B-8D6E-3D9314010A0C}" type="slidenum">
              <a:rPr lang="en-GB" smtClean="0"/>
              <a:t>‹#›</a:t>
            </a:fld>
            <a:endParaRPr lang="en-GB"/>
          </a:p>
        </p:txBody>
      </p:sp>
      <p:sp>
        <p:nvSpPr>
          <p:cNvPr id="5" name="Title 1">
            <a:extLst>
              <a:ext uri="{FF2B5EF4-FFF2-40B4-BE49-F238E27FC236}">
                <a16:creationId xmlns:a16="http://schemas.microsoft.com/office/drawing/2014/main" id="{1064E1DB-81F6-4C90-9897-AA21F14DEB5E}"/>
              </a:ext>
            </a:extLst>
          </p:cNvPr>
          <p:cNvSpPr>
            <a:spLocks noGrp="1"/>
          </p:cNvSpPr>
          <p:nvPr>
            <p:ph type="title"/>
          </p:nvPr>
        </p:nvSpPr>
        <p:spPr>
          <a:xfrm>
            <a:off x="3992335" y="2455182"/>
            <a:ext cx="4207329" cy="973818"/>
          </a:xfrm>
        </p:spPr>
        <p:txBody>
          <a:bodyPr/>
          <a:lstStyle>
            <a:lvl1pPr algn="ctr">
              <a:defRPr>
                <a:solidFill>
                  <a:schemeClr val="bg1"/>
                </a:solidFill>
              </a:defRPr>
            </a:lvl1pPr>
          </a:lstStyle>
          <a:p>
            <a:r>
              <a:rPr lang="en-US" dirty="0"/>
              <a:t>Click to edit Master title style</a:t>
            </a:r>
            <a:endParaRPr lang="en-GB" dirty="0"/>
          </a:p>
        </p:txBody>
      </p:sp>
    </p:spTree>
    <p:extLst>
      <p:ext uri="{BB962C8B-B14F-4D97-AF65-F5344CB8AC3E}">
        <p14:creationId xmlns:p14="http://schemas.microsoft.com/office/powerpoint/2010/main" val="380916155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 name="Date Placeholder 6">
            <a:extLst>
              <a:ext uri="{FF2B5EF4-FFF2-40B4-BE49-F238E27FC236}">
                <a16:creationId xmlns:a16="http://schemas.microsoft.com/office/drawing/2014/main" id="{7BE3F729-7E19-4F6A-91A7-875E073DD46E}"/>
              </a:ext>
            </a:extLst>
          </p:cNvPr>
          <p:cNvSpPr>
            <a:spLocks noGrp="1"/>
          </p:cNvSpPr>
          <p:nvPr>
            <p:ph type="dt" sz="half" idx="10"/>
          </p:nvPr>
        </p:nvSpPr>
        <p:spPr/>
        <p:txBody>
          <a:bodyPr/>
          <a:lstStyle/>
          <a:p>
            <a:fld id="{EF65F03F-83D0-4A39-967C-7375B656C130}" type="datetime1">
              <a:rPr lang="en-GB" smtClean="0"/>
              <a:t>28/11/2019</a:t>
            </a:fld>
            <a:endParaRPr lang="en-GB"/>
          </a:p>
        </p:txBody>
      </p:sp>
      <p:sp>
        <p:nvSpPr>
          <p:cNvPr id="8" name="Footer Placeholder 7">
            <a:extLst>
              <a:ext uri="{FF2B5EF4-FFF2-40B4-BE49-F238E27FC236}">
                <a16:creationId xmlns:a16="http://schemas.microsoft.com/office/drawing/2014/main" id="{C7E3F9A7-4462-437C-A110-1CF84AF804A1}"/>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D16F3CA6-D7ED-420E-8CA5-86592438B7D0}"/>
              </a:ext>
            </a:extLst>
          </p:cNvPr>
          <p:cNvSpPr>
            <a:spLocks noGrp="1"/>
          </p:cNvSpPr>
          <p:nvPr>
            <p:ph type="sldNum" sz="quarter" idx="12"/>
          </p:nvPr>
        </p:nvSpPr>
        <p:spPr/>
        <p:txBody>
          <a:bodyPr/>
          <a:lstStyle/>
          <a:p>
            <a:fld id="{5058E266-8113-426B-8D6E-3D9314010A0C}" type="slidenum">
              <a:rPr lang="en-GB" smtClean="0"/>
              <a:t>‹#›</a:t>
            </a:fld>
            <a:endParaRPr lang="en-GB"/>
          </a:p>
        </p:txBody>
      </p:sp>
      <p:sp>
        <p:nvSpPr>
          <p:cNvPr id="10" name="Title 1">
            <a:extLst>
              <a:ext uri="{FF2B5EF4-FFF2-40B4-BE49-F238E27FC236}">
                <a16:creationId xmlns:a16="http://schemas.microsoft.com/office/drawing/2014/main" id="{A8A08068-1E51-4A21-8FB0-A4F255F4DED9}"/>
              </a:ext>
            </a:extLst>
          </p:cNvPr>
          <p:cNvSpPr>
            <a:spLocks noGrp="1"/>
          </p:cNvSpPr>
          <p:nvPr>
            <p:ph type="title"/>
          </p:nvPr>
        </p:nvSpPr>
        <p:spPr>
          <a:xfrm>
            <a:off x="838200" y="365126"/>
            <a:ext cx="10515600" cy="717226"/>
          </a:xfrm>
        </p:spPr>
        <p:txBody>
          <a:bodyPr/>
          <a:lstStyle>
            <a:lvl1pPr>
              <a:defRPr>
                <a:solidFill>
                  <a:schemeClr val="bg1"/>
                </a:solidFill>
              </a:defRPr>
            </a:lvl1pPr>
          </a:lstStyle>
          <a:p>
            <a:r>
              <a:rPr lang="en-US" dirty="0"/>
              <a:t>Click to edit Master title style</a:t>
            </a:r>
            <a:endParaRPr lang="en-GB" dirty="0"/>
          </a:p>
        </p:txBody>
      </p:sp>
      <p:sp>
        <p:nvSpPr>
          <p:cNvPr id="11" name="Content Placeholder 2">
            <a:extLst>
              <a:ext uri="{FF2B5EF4-FFF2-40B4-BE49-F238E27FC236}">
                <a16:creationId xmlns:a16="http://schemas.microsoft.com/office/drawing/2014/main" id="{E8FB8C3D-3A96-42B9-BB6A-98C6C43DB9AB}"/>
              </a:ext>
            </a:extLst>
          </p:cNvPr>
          <p:cNvSpPr>
            <a:spLocks noGrp="1"/>
          </p:cNvSpPr>
          <p:nvPr>
            <p:ph sz="half" idx="1"/>
          </p:nvPr>
        </p:nvSpPr>
        <p:spPr>
          <a:xfrm>
            <a:off x="838200" y="1306286"/>
            <a:ext cx="5181600" cy="48706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2" name="Content Placeholder 3">
            <a:extLst>
              <a:ext uri="{FF2B5EF4-FFF2-40B4-BE49-F238E27FC236}">
                <a16:creationId xmlns:a16="http://schemas.microsoft.com/office/drawing/2014/main" id="{2791FA22-F501-44EC-B8E3-8941B0D11571}"/>
              </a:ext>
            </a:extLst>
          </p:cNvPr>
          <p:cNvSpPr>
            <a:spLocks noGrp="1"/>
          </p:cNvSpPr>
          <p:nvPr>
            <p:ph sz="half" idx="2"/>
          </p:nvPr>
        </p:nvSpPr>
        <p:spPr>
          <a:xfrm>
            <a:off x="6172200" y="1306286"/>
            <a:ext cx="5181600" cy="4870677"/>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Tree>
    <p:extLst>
      <p:ext uri="{BB962C8B-B14F-4D97-AF65-F5344CB8AC3E}">
        <p14:creationId xmlns:p14="http://schemas.microsoft.com/office/powerpoint/2010/main" val="32555080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Date Placeholder 4">
            <a:extLst>
              <a:ext uri="{FF2B5EF4-FFF2-40B4-BE49-F238E27FC236}">
                <a16:creationId xmlns:a16="http://schemas.microsoft.com/office/drawing/2014/main" id="{664924B5-61C4-480E-B244-D41DB251A93D}"/>
              </a:ext>
            </a:extLst>
          </p:cNvPr>
          <p:cNvSpPr>
            <a:spLocks noGrp="1"/>
          </p:cNvSpPr>
          <p:nvPr>
            <p:ph type="dt" sz="half" idx="10"/>
          </p:nvPr>
        </p:nvSpPr>
        <p:spPr/>
        <p:txBody>
          <a:bodyPr/>
          <a:lstStyle/>
          <a:p>
            <a:fld id="{7000DA0F-C648-4C53-A91C-171F2FB9B4C5}" type="datetime1">
              <a:rPr lang="en-GB" smtClean="0"/>
              <a:t>28/11/2019</a:t>
            </a:fld>
            <a:endParaRPr lang="en-GB"/>
          </a:p>
        </p:txBody>
      </p:sp>
      <p:sp>
        <p:nvSpPr>
          <p:cNvPr id="6" name="Footer Placeholder 5">
            <a:extLst>
              <a:ext uri="{FF2B5EF4-FFF2-40B4-BE49-F238E27FC236}">
                <a16:creationId xmlns:a16="http://schemas.microsoft.com/office/drawing/2014/main" id="{206210B6-7390-425F-B88E-9AE83BCDF3D7}"/>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717945B1-2AE0-4E36-A90E-3FF7AAA8A118}"/>
              </a:ext>
            </a:extLst>
          </p:cNvPr>
          <p:cNvSpPr>
            <a:spLocks noGrp="1"/>
          </p:cNvSpPr>
          <p:nvPr>
            <p:ph type="sldNum" sz="quarter" idx="12"/>
          </p:nvPr>
        </p:nvSpPr>
        <p:spPr/>
        <p:txBody>
          <a:bodyPr/>
          <a:lstStyle/>
          <a:p>
            <a:fld id="{5058E266-8113-426B-8D6E-3D9314010A0C}" type="slidenum">
              <a:rPr lang="en-GB" smtClean="0"/>
              <a:t>‹#›</a:t>
            </a:fld>
            <a:endParaRPr lang="en-GB"/>
          </a:p>
        </p:txBody>
      </p:sp>
    </p:spTree>
    <p:extLst>
      <p:ext uri="{BB962C8B-B14F-4D97-AF65-F5344CB8AC3E}">
        <p14:creationId xmlns:p14="http://schemas.microsoft.com/office/powerpoint/2010/main" val="83783020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598C6E-5E79-EF49-9DC2-7B095B9F4858}"/>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67F3E20A-EBC7-FA4D-82B9-EB13241E4967}"/>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E427F3E7-27E5-1741-AC30-991BF6A6A2F2}"/>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F13E0328-2389-7C40-A4D6-93E24D72658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5800354-56A2-5142-B236-CD058B51F072}"/>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1761755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8ADEA9-F590-6648-A7EE-A5752F33D87F}"/>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US"/>
          </a:p>
        </p:txBody>
      </p:sp>
      <p:sp>
        <p:nvSpPr>
          <p:cNvPr id="3" name="Text Placeholder 2">
            <a:extLst>
              <a:ext uri="{FF2B5EF4-FFF2-40B4-BE49-F238E27FC236}">
                <a16:creationId xmlns:a16="http://schemas.microsoft.com/office/drawing/2014/main" id="{74B824E3-D68A-F242-AFE9-41245132FC2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25F7BD15-F898-F149-B022-D975F7AF8614}"/>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F328BAB6-A3D9-6940-89BA-7BE7A0A5541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33493FA6-0410-0741-BB6A-753F2BD37680}"/>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201425311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6ECDE9-1E3E-5C4D-BF36-0A9D5ECBFA7C}"/>
              </a:ext>
            </a:extLst>
          </p:cNvPr>
          <p:cNvSpPr>
            <a:spLocks noGrp="1"/>
          </p:cNvSpPr>
          <p:nvPr>
            <p:ph type="title"/>
          </p:nvPr>
        </p:nvSpPr>
        <p:spPr/>
        <p:txBody>
          <a:bodyPr/>
          <a:lstStyle/>
          <a:p>
            <a:r>
              <a:rPr lang="en-GB"/>
              <a:t>Click to edit Master title style</a:t>
            </a:r>
            <a:endParaRPr lang="en-US"/>
          </a:p>
        </p:txBody>
      </p:sp>
      <p:sp>
        <p:nvSpPr>
          <p:cNvPr id="3" name="Content Placeholder 2">
            <a:extLst>
              <a:ext uri="{FF2B5EF4-FFF2-40B4-BE49-F238E27FC236}">
                <a16:creationId xmlns:a16="http://schemas.microsoft.com/office/drawing/2014/main" id="{D8B483EE-4957-D841-A60A-6113DF6692CB}"/>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Content Placeholder 3">
            <a:extLst>
              <a:ext uri="{FF2B5EF4-FFF2-40B4-BE49-F238E27FC236}">
                <a16:creationId xmlns:a16="http://schemas.microsoft.com/office/drawing/2014/main" id="{18408F8C-5665-C84B-B1DC-77F2E0173026}"/>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Date Placeholder 4">
            <a:extLst>
              <a:ext uri="{FF2B5EF4-FFF2-40B4-BE49-F238E27FC236}">
                <a16:creationId xmlns:a16="http://schemas.microsoft.com/office/drawing/2014/main" id="{1733DB0F-2348-5042-88FA-3ABCB9EB08D2}"/>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6" name="Footer Placeholder 5">
            <a:extLst>
              <a:ext uri="{FF2B5EF4-FFF2-40B4-BE49-F238E27FC236}">
                <a16:creationId xmlns:a16="http://schemas.microsoft.com/office/drawing/2014/main" id="{131C9489-52F2-564A-AD73-EEB3E3FC502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3073B66-0281-5E49-8153-B58438AB8E21}"/>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28259404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1D7BAF-076C-4C4F-A196-CBB7CF0D9B14}"/>
              </a:ext>
            </a:extLst>
          </p:cNvPr>
          <p:cNvSpPr>
            <a:spLocks noGrp="1"/>
          </p:cNvSpPr>
          <p:nvPr>
            <p:ph type="title"/>
          </p:nvPr>
        </p:nvSpPr>
        <p:spPr>
          <a:xfrm>
            <a:off x="839788" y="365125"/>
            <a:ext cx="10515600" cy="1325563"/>
          </a:xfrm>
        </p:spPr>
        <p:txBody>
          <a:bodyPr/>
          <a:lstStyle/>
          <a:p>
            <a:r>
              <a:rPr lang="en-GB"/>
              <a:t>Click to edit Master title style</a:t>
            </a:r>
            <a:endParaRPr lang="en-US"/>
          </a:p>
        </p:txBody>
      </p:sp>
      <p:sp>
        <p:nvSpPr>
          <p:cNvPr id="3" name="Text Placeholder 2">
            <a:extLst>
              <a:ext uri="{FF2B5EF4-FFF2-40B4-BE49-F238E27FC236}">
                <a16:creationId xmlns:a16="http://schemas.microsoft.com/office/drawing/2014/main" id="{63FA5A1D-7A74-FB40-ACEA-4E460D7FCC3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9907A4A2-C04F-7446-A239-6A4E61A8AC64}"/>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a:extLst>
              <a:ext uri="{FF2B5EF4-FFF2-40B4-BE49-F238E27FC236}">
                <a16:creationId xmlns:a16="http://schemas.microsoft.com/office/drawing/2014/main" id="{5F298AFB-2708-0B40-B38D-51BA3BE87D6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F3BCC975-5BEA-6B40-9EF9-FD3C921208B4}"/>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Date Placeholder 6">
            <a:extLst>
              <a:ext uri="{FF2B5EF4-FFF2-40B4-BE49-F238E27FC236}">
                <a16:creationId xmlns:a16="http://schemas.microsoft.com/office/drawing/2014/main" id="{69E297E1-3473-F94D-9FEA-12930CD1012A}"/>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8" name="Footer Placeholder 7">
            <a:extLst>
              <a:ext uri="{FF2B5EF4-FFF2-40B4-BE49-F238E27FC236}">
                <a16:creationId xmlns:a16="http://schemas.microsoft.com/office/drawing/2014/main" id="{20973689-8616-744E-B4E5-6246A4773B1A}"/>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51560BF4-4878-1646-BA12-7B2D30D99212}"/>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38626477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F03E67-E39B-D94E-B57F-E48C2DA62FF1}"/>
              </a:ext>
            </a:extLst>
          </p:cNvPr>
          <p:cNvSpPr>
            <a:spLocks noGrp="1"/>
          </p:cNvSpPr>
          <p:nvPr>
            <p:ph type="title"/>
          </p:nvPr>
        </p:nvSpPr>
        <p:spPr/>
        <p:txBody>
          <a:bodyPr/>
          <a:lstStyle/>
          <a:p>
            <a:r>
              <a:rPr lang="en-GB"/>
              <a:t>Click to edit Master title style</a:t>
            </a:r>
            <a:endParaRPr lang="en-US"/>
          </a:p>
        </p:txBody>
      </p:sp>
      <p:sp>
        <p:nvSpPr>
          <p:cNvPr id="3" name="Date Placeholder 2">
            <a:extLst>
              <a:ext uri="{FF2B5EF4-FFF2-40B4-BE49-F238E27FC236}">
                <a16:creationId xmlns:a16="http://schemas.microsoft.com/office/drawing/2014/main" id="{FED8D2E1-62F0-B64D-8C0A-FF9CBE81D53A}"/>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4" name="Footer Placeholder 3">
            <a:extLst>
              <a:ext uri="{FF2B5EF4-FFF2-40B4-BE49-F238E27FC236}">
                <a16:creationId xmlns:a16="http://schemas.microsoft.com/office/drawing/2014/main" id="{F185BBC4-3E0B-CD49-A1EF-284FF6430817}"/>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29235717-5898-624E-B289-3ADEFF046D1E}"/>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2968520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3C439AB-16A6-EB41-8D6A-B727EEF69725}"/>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3" name="Footer Placeholder 2">
            <a:extLst>
              <a:ext uri="{FF2B5EF4-FFF2-40B4-BE49-F238E27FC236}">
                <a16:creationId xmlns:a16="http://schemas.microsoft.com/office/drawing/2014/main" id="{39753085-37EA-7644-A3DC-34FC51DF9241}"/>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01209F56-16A4-8E4A-AC03-87903CDCB2F1}"/>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114340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C4ECFB-CA1E-D345-AC84-50BE849B8C18}"/>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Content Placeholder 2">
            <a:extLst>
              <a:ext uri="{FF2B5EF4-FFF2-40B4-BE49-F238E27FC236}">
                <a16:creationId xmlns:a16="http://schemas.microsoft.com/office/drawing/2014/main" id="{26DC09F4-EC29-9B42-890E-BADBF592C252}"/>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Text Placeholder 3">
            <a:extLst>
              <a:ext uri="{FF2B5EF4-FFF2-40B4-BE49-F238E27FC236}">
                <a16:creationId xmlns:a16="http://schemas.microsoft.com/office/drawing/2014/main" id="{DA70CDDF-5F88-A444-B366-44709DE005A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4AB3BF82-18B1-3640-B57C-100ED032385B}"/>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6" name="Footer Placeholder 5">
            <a:extLst>
              <a:ext uri="{FF2B5EF4-FFF2-40B4-BE49-F238E27FC236}">
                <a16:creationId xmlns:a16="http://schemas.microsoft.com/office/drawing/2014/main" id="{7448B66B-A1E5-8A45-92F3-65F6B14EAD50}"/>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3AF922-10E4-4148-ABDF-25D3E2D9C418}"/>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19495712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67071A-1E60-C249-8F3A-05D42841CA7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US"/>
          </a:p>
        </p:txBody>
      </p:sp>
      <p:sp>
        <p:nvSpPr>
          <p:cNvPr id="3" name="Picture Placeholder 2">
            <a:extLst>
              <a:ext uri="{FF2B5EF4-FFF2-40B4-BE49-F238E27FC236}">
                <a16:creationId xmlns:a16="http://schemas.microsoft.com/office/drawing/2014/main" id="{BC9921C7-BE7D-F541-BFBE-D7BA0BB6ACC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8ED846C7-123C-E647-99AA-9254CC6B6B6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2BCA4287-D0FB-7342-BB02-DD19E5703AD8}"/>
              </a:ext>
            </a:extLst>
          </p:cNvPr>
          <p:cNvSpPr>
            <a:spLocks noGrp="1"/>
          </p:cNvSpPr>
          <p:nvPr>
            <p:ph type="dt" sz="half" idx="10"/>
          </p:nvPr>
        </p:nvSpPr>
        <p:spPr/>
        <p:txBody>
          <a:bodyPr/>
          <a:lstStyle/>
          <a:p>
            <a:fld id="{A1DAA979-E7A8-5B42-ACA7-49B9A5382FE2}" type="datetimeFigureOut">
              <a:rPr lang="en-US" smtClean="0"/>
              <a:t>11/28/2019</a:t>
            </a:fld>
            <a:endParaRPr lang="en-US"/>
          </a:p>
        </p:txBody>
      </p:sp>
      <p:sp>
        <p:nvSpPr>
          <p:cNvPr id="6" name="Footer Placeholder 5">
            <a:extLst>
              <a:ext uri="{FF2B5EF4-FFF2-40B4-BE49-F238E27FC236}">
                <a16:creationId xmlns:a16="http://schemas.microsoft.com/office/drawing/2014/main" id="{EF046717-9407-2344-84E8-CC1483EA37F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852D143-8032-E247-B18E-689C4C8BABDE}"/>
              </a:ext>
            </a:extLst>
          </p:cNvPr>
          <p:cNvSpPr>
            <a:spLocks noGrp="1"/>
          </p:cNvSpPr>
          <p:nvPr>
            <p:ph type="sldNum" sz="quarter" idx="12"/>
          </p:nvPr>
        </p:nvSpPr>
        <p:spPr/>
        <p:txBody>
          <a:bodyPr/>
          <a:lstStyle/>
          <a:p>
            <a:fld id="{99B11F0D-0894-9249-AB9F-6E98142F9B50}" type="slidenum">
              <a:rPr lang="en-US" smtClean="0"/>
              <a:t>‹#›</a:t>
            </a:fld>
            <a:endParaRPr lang="en-US"/>
          </a:p>
        </p:txBody>
      </p:sp>
    </p:spTree>
    <p:extLst>
      <p:ext uri="{BB962C8B-B14F-4D97-AF65-F5344CB8AC3E}">
        <p14:creationId xmlns:p14="http://schemas.microsoft.com/office/powerpoint/2010/main" val="105688552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5" Type="http://schemas.openxmlformats.org/officeDocument/2006/relationships/slideLayout" Target="../slideLayouts/slideLayout16.xml"/><Relationship Id="rId10" Type="http://schemas.openxmlformats.org/officeDocument/2006/relationships/image" Target="../media/image1.png"/><Relationship Id="rId4" Type="http://schemas.openxmlformats.org/officeDocument/2006/relationships/slideLayout" Target="../slideLayouts/slideLayout15.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D37D977-2A73-3448-B919-74B9BE7AB37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953962CD-4AA6-EE42-A925-D4BB9EF13FB9}"/>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CA446C56-72B8-824B-B526-F0D4D4D2A9D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1DAA979-E7A8-5B42-ACA7-49B9A5382FE2}" type="datetimeFigureOut">
              <a:rPr lang="en-US" smtClean="0"/>
              <a:t>11/28/2019</a:t>
            </a:fld>
            <a:endParaRPr lang="en-US"/>
          </a:p>
        </p:txBody>
      </p:sp>
      <p:sp>
        <p:nvSpPr>
          <p:cNvPr id="5" name="Footer Placeholder 4">
            <a:extLst>
              <a:ext uri="{FF2B5EF4-FFF2-40B4-BE49-F238E27FC236}">
                <a16:creationId xmlns:a16="http://schemas.microsoft.com/office/drawing/2014/main" id="{2576443D-BDB3-A145-9C04-E710A524EAD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4F776CD4-894A-604F-B18F-83C55AC2462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9B11F0D-0894-9249-AB9F-6E98142F9B50}" type="slidenum">
              <a:rPr lang="en-US" smtClean="0"/>
              <a:t>‹#›</a:t>
            </a:fld>
            <a:endParaRPr lang="en-US"/>
          </a:p>
        </p:txBody>
      </p:sp>
    </p:spTree>
    <p:extLst>
      <p:ext uri="{BB962C8B-B14F-4D97-AF65-F5344CB8AC3E}">
        <p14:creationId xmlns:p14="http://schemas.microsoft.com/office/powerpoint/2010/main" val="14382005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0">
            <a:lum/>
          </a:blip>
          <a:srcRect/>
          <a:stretch>
            <a:fillRect/>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1E4F10B-89E1-4FA2-9EDC-78B609AB8EF8}"/>
              </a:ext>
            </a:extLst>
          </p:cNvPr>
          <p:cNvSpPr>
            <a:spLocks noGrp="1"/>
          </p:cNvSpPr>
          <p:nvPr>
            <p:ph type="title"/>
          </p:nvPr>
        </p:nvSpPr>
        <p:spPr>
          <a:xfrm>
            <a:off x="838200" y="365125"/>
            <a:ext cx="10515600" cy="1325563"/>
          </a:xfrm>
          <a:prstGeom prst="rect">
            <a:avLst/>
          </a:prstGeom>
          <a:noFill/>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283F1980-2CDD-4F0B-B4D6-50668A0E613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A0A988F-DDFB-437A-89FE-BDFD640C2E67}"/>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F1519D6-3100-4528-9C06-67C2C8756237}" type="datetime1">
              <a:rPr lang="en-GB" smtClean="0"/>
              <a:t>28/11/2019</a:t>
            </a:fld>
            <a:endParaRPr lang="en-GB"/>
          </a:p>
        </p:txBody>
      </p:sp>
      <p:sp>
        <p:nvSpPr>
          <p:cNvPr id="5" name="Footer Placeholder 4">
            <a:extLst>
              <a:ext uri="{FF2B5EF4-FFF2-40B4-BE49-F238E27FC236}">
                <a16:creationId xmlns:a16="http://schemas.microsoft.com/office/drawing/2014/main" id="{22FA963F-F926-4A03-ABFE-3ADFA314E8B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F9757F15-4C5D-442F-94FF-6572012EF7C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58E266-8113-426B-8D6E-3D9314010A0C}" type="slidenum">
              <a:rPr lang="en-GB" smtClean="0"/>
              <a:t>‹#›</a:t>
            </a:fld>
            <a:endParaRPr lang="en-GB"/>
          </a:p>
        </p:txBody>
      </p:sp>
    </p:spTree>
    <p:extLst>
      <p:ext uri="{BB962C8B-B14F-4D97-AF65-F5344CB8AC3E}">
        <p14:creationId xmlns:p14="http://schemas.microsoft.com/office/powerpoint/2010/main" val="158087507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M.Ellis1@lse.ac.uk"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8.png"/><Relationship Id="rId4" Type="http://schemas.openxmlformats.org/officeDocument/2006/relationships/image" Target="../media/image7.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1.xml"/><Relationship Id="rId1" Type="http://schemas.openxmlformats.org/officeDocument/2006/relationships/slideLayout" Target="../slideLayouts/slideLayout14.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4.xml"/></Relationships>
</file>

<file path=ppt/slides/_rels/slide23.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4.xml"/></Relationships>
</file>

<file path=ppt/slides/_rels/slide2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14.xml"/></Relationships>
</file>

<file path=ppt/slides/_rels/slide2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4.xml"/><Relationship Id="rId1" Type="http://schemas.openxmlformats.org/officeDocument/2006/relationships/slideLayout" Target="../slideLayouts/slideLayout14.xml"/></Relationships>
</file>

<file path=ppt/slides/_rels/slide2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5.xml"/><Relationship Id="rId1" Type="http://schemas.openxmlformats.org/officeDocument/2006/relationships/slideLayout" Target="../slideLayouts/slideLayout14.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Our Contribution</a:t>
            </a:r>
          </a:p>
        </p:txBody>
      </p:sp>
      <p:sp>
        <p:nvSpPr>
          <p:cNvPr id="7" name="TextBox 6"/>
          <p:cNvSpPr txBox="1"/>
          <p:nvPr/>
        </p:nvSpPr>
        <p:spPr>
          <a:xfrm>
            <a:off x="1706880" y="5493040"/>
            <a:ext cx="7589520" cy="1231105"/>
          </a:xfrm>
          <a:prstGeom prst="rect">
            <a:avLst/>
          </a:prstGeom>
          <a:noFill/>
        </p:spPr>
        <p:txBody>
          <a:bodyPr wrap="square" rtlCol="0">
            <a:spAutoFit/>
          </a:bodyPr>
          <a:lstStyle/>
          <a:p>
            <a:r>
              <a:rPr lang="en-GB" b="1" dirty="0"/>
              <a:t>From Prophet  to Profit….will the digital revolution ever be profitable?</a:t>
            </a:r>
          </a:p>
          <a:p>
            <a:r>
              <a:rPr lang="en-GB" b="1" dirty="0"/>
              <a:t>An event organised jointly by EKTG and Fairhome at Salford Quays</a:t>
            </a:r>
          </a:p>
          <a:p>
            <a:r>
              <a:rPr lang="en-GB" b="1" dirty="0"/>
              <a:t>November 26</a:t>
            </a:r>
            <a:r>
              <a:rPr lang="en-GB" b="1" baseline="30000" dirty="0"/>
              <a:t>th</a:t>
            </a:r>
            <a:r>
              <a:rPr lang="en-GB" b="1" dirty="0"/>
              <a:t>, 2019</a:t>
            </a:r>
            <a:endParaRPr lang="en-US" b="1" dirty="0"/>
          </a:p>
          <a:p>
            <a:r>
              <a:rPr lang="en-US" sz="2000" b="1" dirty="0">
                <a:solidFill>
                  <a:srgbClr val="000000"/>
                </a:solidFill>
                <a:hlinkClick r:id="rId3"/>
              </a:rPr>
              <a:t>M.Ellis1@lse.ac.uk</a:t>
            </a:r>
            <a:endParaRPr lang="en-US" sz="2400" b="1" dirty="0"/>
          </a:p>
        </p:txBody>
      </p:sp>
      <p:pic>
        <p:nvPicPr>
          <p:cNvPr id="8" name="Picture 7" descr="logo.jpg"/>
          <p:cNvPicPr>
            <a:picLocks noChangeAspect="1"/>
          </p:cNvPicPr>
          <p:nvPr/>
        </p:nvPicPr>
        <p:blipFill>
          <a:blip r:embed="rId4" cstate="print"/>
          <a:stretch>
            <a:fillRect/>
          </a:stretch>
        </p:blipFill>
        <p:spPr>
          <a:xfrm>
            <a:off x="9364428" y="5493040"/>
            <a:ext cx="1210266" cy="1065757"/>
          </a:xfrm>
          <a:prstGeom prst="rect">
            <a:avLst/>
          </a:prstGeom>
        </p:spPr>
      </p:pic>
      <p:pic>
        <p:nvPicPr>
          <p:cNvPr id="9" name="Picture 8" descr="A picture containing shirt&#10;&#10;Description automatically generated">
            <a:extLst>
              <a:ext uri="{FF2B5EF4-FFF2-40B4-BE49-F238E27FC236}">
                <a16:creationId xmlns:a16="http://schemas.microsoft.com/office/drawing/2014/main" id="{FBDA74D4-A701-421B-8AB3-26F3D9187FE8}"/>
              </a:ext>
            </a:extLst>
          </p:cNvPr>
          <p:cNvPicPr>
            <a:picLocks noChangeAspect="1"/>
          </p:cNvPicPr>
          <p:nvPr/>
        </p:nvPicPr>
        <p:blipFill>
          <a:blip r:embed="rId5"/>
          <a:stretch>
            <a:fillRect/>
          </a:stretch>
        </p:blipFill>
        <p:spPr>
          <a:xfrm>
            <a:off x="4545218" y="1460987"/>
            <a:ext cx="2709678" cy="987554"/>
          </a:xfrm>
          <a:prstGeom prst="rect">
            <a:avLst/>
          </a:prstGeom>
        </p:spPr>
      </p:pic>
    </p:spTree>
    <p:extLst>
      <p:ext uri="{BB962C8B-B14F-4D97-AF65-F5344CB8AC3E}">
        <p14:creationId xmlns:p14="http://schemas.microsoft.com/office/powerpoint/2010/main" val="196932842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70D80BC4-91CD-4A72-829A-C32680EF0DD4}"/>
              </a:ext>
            </a:extLst>
          </p:cNvPr>
          <p:cNvSpPr>
            <a:spLocks noGrp="1"/>
          </p:cNvSpPr>
          <p:nvPr>
            <p:ph idx="1"/>
          </p:nvPr>
        </p:nvSpPr>
        <p:spPr/>
        <p:txBody>
          <a:bodyPr>
            <a:normAutofit fontScale="92500" lnSpcReduction="20000"/>
          </a:bodyPr>
          <a:lstStyle/>
          <a:p>
            <a:r>
              <a:rPr lang="en-US" sz="2200" b="1" dirty="0"/>
              <a:t>Short-term disruption for staff training </a:t>
            </a:r>
          </a:p>
          <a:p>
            <a:pPr>
              <a:buFontTx/>
              <a:buChar char="-"/>
            </a:pPr>
            <a:r>
              <a:rPr lang="en-US" sz="2200" dirty="0"/>
              <a:t>Will the staff embrace technology</a:t>
            </a:r>
          </a:p>
          <a:p>
            <a:pPr>
              <a:buFontTx/>
              <a:buChar char="-"/>
            </a:pPr>
            <a:r>
              <a:rPr lang="en-US" sz="2200" dirty="0"/>
              <a:t>How do I encourage staff to undertake this training</a:t>
            </a:r>
          </a:p>
          <a:p>
            <a:pPr marL="0" indent="0">
              <a:buNone/>
            </a:pPr>
            <a:endParaRPr lang="en-US" sz="2200" dirty="0"/>
          </a:p>
          <a:p>
            <a:r>
              <a:rPr lang="en-US" sz="2200" b="1" dirty="0"/>
              <a:t>Fear about confidentiality  </a:t>
            </a:r>
          </a:p>
          <a:p>
            <a:pPr>
              <a:buFontTx/>
              <a:buChar char="-"/>
            </a:pPr>
            <a:r>
              <a:rPr lang="en-US" sz="2200" dirty="0"/>
              <a:t>How safe are systems</a:t>
            </a:r>
          </a:p>
          <a:p>
            <a:pPr>
              <a:buFontTx/>
              <a:buChar char="-"/>
            </a:pPr>
            <a:r>
              <a:rPr lang="en-US" sz="2200" dirty="0"/>
              <a:t>GDPR is a key area</a:t>
            </a:r>
          </a:p>
          <a:p>
            <a:pPr marL="0" indent="0">
              <a:buNone/>
            </a:pPr>
            <a:endParaRPr lang="en-US" sz="2200" dirty="0"/>
          </a:p>
          <a:p>
            <a:r>
              <a:rPr lang="en-US" sz="2200" b="1" dirty="0"/>
              <a:t>Concerns about using and relying on technology by relatives, care professionals and regulatory bodies.</a:t>
            </a:r>
          </a:p>
          <a:p>
            <a:pPr>
              <a:buFontTx/>
              <a:buChar char="-"/>
            </a:pPr>
            <a:r>
              <a:rPr lang="en-US" sz="2200" dirty="0"/>
              <a:t>Some people we support, relatives </a:t>
            </a:r>
            <a:r>
              <a:rPr lang="en-US" sz="2200" dirty="0" err="1"/>
              <a:t>etc</a:t>
            </a:r>
            <a:r>
              <a:rPr lang="en-US" sz="2200" dirty="0"/>
              <a:t> will embrace and some wont</a:t>
            </a:r>
          </a:p>
          <a:p>
            <a:pPr marL="0" indent="0">
              <a:buNone/>
            </a:pPr>
            <a:endParaRPr lang="en-US" sz="2200" dirty="0"/>
          </a:p>
          <a:p>
            <a:r>
              <a:rPr lang="en-US" sz="2200" b="1" dirty="0"/>
              <a:t>What happens when the </a:t>
            </a:r>
            <a:r>
              <a:rPr lang="en-US" sz="2200" b="1" dirty="0" err="1"/>
              <a:t>wifi</a:t>
            </a:r>
            <a:r>
              <a:rPr lang="en-US" sz="2200" b="1" dirty="0"/>
              <a:t> doesn’t work!</a:t>
            </a:r>
          </a:p>
          <a:p>
            <a:endParaRPr lang="en-GB" dirty="0"/>
          </a:p>
        </p:txBody>
      </p:sp>
      <p:sp>
        <p:nvSpPr>
          <p:cNvPr id="4" name="Slide Number Placeholder 3">
            <a:extLst>
              <a:ext uri="{FF2B5EF4-FFF2-40B4-BE49-F238E27FC236}">
                <a16:creationId xmlns:a16="http://schemas.microsoft.com/office/drawing/2014/main" id="{3B2CD894-9A44-4C08-AA28-7DEA63AF910B}"/>
              </a:ext>
            </a:extLst>
          </p:cNvPr>
          <p:cNvSpPr>
            <a:spLocks noGrp="1"/>
          </p:cNvSpPr>
          <p:nvPr>
            <p:ph type="sldNum" sz="quarter" idx="12"/>
          </p:nvPr>
        </p:nvSpPr>
        <p:spPr/>
        <p:txBody>
          <a:bodyPr/>
          <a:lstStyle/>
          <a:p>
            <a:fld id="{5058E266-8113-426B-8D6E-3D9314010A0C}" type="slidenum">
              <a:rPr lang="en-GB" smtClean="0"/>
              <a:t>10</a:t>
            </a:fld>
            <a:endParaRPr lang="en-GB"/>
          </a:p>
        </p:txBody>
      </p:sp>
      <p:sp>
        <p:nvSpPr>
          <p:cNvPr id="5" name="Title 1">
            <a:extLst>
              <a:ext uri="{FF2B5EF4-FFF2-40B4-BE49-F238E27FC236}">
                <a16:creationId xmlns:a16="http://schemas.microsoft.com/office/drawing/2014/main" id="{0072C156-10DF-487E-B113-4FA9ADC36604}"/>
              </a:ext>
            </a:extLst>
          </p:cNvPr>
          <p:cNvSpPr>
            <a:spLocks noGrp="1"/>
          </p:cNvSpPr>
          <p:nvPr>
            <p:ph type="title"/>
          </p:nvPr>
        </p:nvSpPr>
        <p:spPr>
          <a:xfrm>
            <a:off x="838200" y="136526"/>
            <a:ext cx="10515600" cy="973818"/>
          </a:xfrm>
        </p:spPr>
        <p:txBody>
          <a:bodyPr>
            <a:normAutofit/>
          </a:bodyPr>
          <a:lstStyle/>
          <a:p>
            <a:r>
              <a:rPr lang="en-GB" sz="2800" b="1" dirty="0">
                <a:latin typeface="+mn-lt"/>
              </a:rPr>
              <a:t>As a provider what worries me………</a:t>
            </a:r>
          </a:p>
        </p:txBody>
      </p:sp>
    </p:spTree>
    <p:extLst>
      <p:ext uri="{BB962C8B-B14F-4D97-AF65-F5344CB8AC3E}">
        <p14:creationId xmlns:p14="http://schemas.microsoft.com/office/powerpoint/2010/main" val="5277996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8CAF21E6-C00A-4CF3-8B00-9E0C31458A23}"/>
              </a:ext>
            </a:extLst>
          </p:cNvPr>
          <p:cNvSpPr>
            <a:spLocks noGrp="1"/>
          </p:cNvSpPr>
          <p:nvPr>
            <p:ph type="sldNum" sz="quarter" idx="12"/>
          </p:nvPr>
        </p:nvSpPr>
        <p:spPr/>
        <p:txBody>
          <a:bodyPr/>
          <a:lstStyle/>
          <a:p>
            <a:fld id="{5058E266-8113-426B-8D6E-3D9314010A0C}" type="slidenum">
              <a:rPr lang="en-GB" smtClean="0"/>
              <a:t>11</a:t>
            </a:fld>
            <a:endParaRPr lang="en-GB"/>
          </a:p>
        </p:txBody>
      </p:sp>
      <p:sp>
        <p:nvSpPr>
          <p:cNvPr id="5" name="Flowchart: Alternate Process 4">
            <a:extLst>
              <a:ext uri="{FF2B5EF4-FFF2-40B4-BE49-F238E27FC236}">
                <a16:creationId xmlns:a16="http://schemas.microsoft.com/office/drawing/2014/main" id="{E8E31314-904B-4404-A0CF-C47948E5CFDA}"/>
              </a:ext>
            </a:extLst>
          </p:cNvPr>
          <p:cNvSpPr/>
          <p:nvPr/>
        </p:nvSpPr>
        <p:spPr>
          <a:xfrm>
            <a:off x="424543" y="1458686"/>
            <a:ext cx="2514600" cy="143691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50% of staff use technology with the people they support</a:t>
            </a:r>
          </a:p>
        </p:txBody>
      </p:sp>
      <p:sp>
        <p:nvSpPr>
          <p:cNvPr id="6" name="Flowchart: Alternate Process 5">
            <a:extLst>
              <a:ext uri="{FF2B5EF4-FFF2-40B4-BE49-F238E27FC236}">
                <a16:creationId xmlns:a16="http://schemas.microsoft.com/office/drawing/2014/main" id="{DF2205B8-7BE0-44CD-9199-B32EE98401E6}"/>
              </a:ext>
            </a:extLst>
          </p:cNvPr>
          <p:cNvSpPr/>
          <p:nvPr/>
        </p:nvSpPr>
        <p:spPr>
          <a:xfrm>
            <a:off x="3167743" y="1458686"/>
            <a:ext cx="2514600" cy="143691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46% have a tablet device at home , compared with 8% having a work tablet</a:t>
            </a:r>
          </a:p>
        </p:txBody>
      </p:sp>
      <p:sp>
        <p:nvSpPr>
          <p:cNvPr id="7" name="Flowchart: Alternate Process 6">
            <a:extLst>
              <a:ext uri="{FF2B5EF4-FFF2-40B4-BE49-F238E27FC236}">
                <a16:creationId xmlns:a16="http://schemas.microsoft.com/office/drawing/2014/main" id="{D7C9E1F3-CB55-4969-845D-D52AFA8A2414}"/>
              </a:ext>
            </a:extLst>
          </p:cNvPr>
          <p:cNvSpPr/>
          <p:nvPr/>
        </p:nvSpPr>
        <p:spPr>
          <a:xfrm>
            <a:off x="6281059" y="1458686"/>
            <a:ext cx="2514600" cy="143691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74% of staff have a personal mobile</a:t>
            </a:r>
          </a:p>
          <a:p>
            <a:pPr algn="ctr"/>
            <a:r>
              <a:rPr lang="en-GB" dirty="0"/>
              <a:t>20% of staff use their personal mobile for work</a:t>
            </a:r>
          </a:p>
        </p:txBody>
      </p:sp>
      <p:sp>
        <p:nvSpPr>
          <p:cNvPr id="8" name="Flowchart: Alternate Process 7">
            <a:extLst>
              <a:ext uri="{FF2B5EF4-FFF2-40B4-BE49-F238E27FC236}">
                <a16:creationId xmlns:a16="http://schemas.microsoft.com/office/drawing/2014/main" id="{D9CC61D6-68EF-4427-AFC7-66AE92071991}"/>
              </a:ext>
            </a:extLst>
          </p:cNvPr>
          <p:cNvSpPr/>
          <p:nvPr/>
        </p:nvSpPr>
        <p:spPr>
          <a:xfrm>
            <a:off x="424543" y="3351893"/>
            <a:ext cx="2514600" cy="296293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 have confidence in their own basic online skills with over 90% feeling confident or very confident. But 52% of managers feel staff do not have enough basic online skills</a:t>
            </a:r>
            <a:endParaRPr lang="en-GB" dirty="0"/>
          </a:p>
        </p:txBody>
      </p:sp>
      <p:sp>
        <p:nvSpPr>
          <p:cNvPr id="9" name="Flowchart: Alternate Process 8">
            <a:extLst>
              <a:ext uri="{FF2B5EF4-FFF2-40B4-BE49-F238E27FC236}">
                <a16:creationId xmlns:a16="http://schemas.microsoft.com/office/drawing/2014/main" id="{EF67AFD0-F743-4BD4-A058-EE3DE77C5145}"/>
              </a:ext>
            </a:extLst>
          </p:cNvPr>
          <p:cNvSpPr/>
          <p:nvPr/>
        </p:nvSpPr>
        <p:spPr>
          <a:xfrm>
            <a:off x="3396343" y="3351893"/>
            <a:ext cx="2514600" cy="2047422"/>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Staff are keen to use digital technology 60% of managers encourage staff to think about digital technology in all they do</a:t>
            </a:r>
          </a:p>
        </p:txBody>
      </p:sp>
      <p:sp>
        <p:nvSpPr>
          <p:cNvPr id="11" name="Flowchart: Alternate Process 10">
            <a:extLst>
              <a:ext uri="{FF2B5EF4-FFF2-40B4-BE49-F238E27FC236}">
                <a16:creationId xmlns:a16="http://schemas.microsoft.com/office/drawing/2014/main" id="{88C3B02C-D3E1-46EA-A0CB-E97BE051C6FB}"/>
              </a:ext>
            </a:extLst>
          </p:cNvPr>
          <p:cNvSpPr/>
          <p:nvPr/>
        </p:nvSpPr>
        <p:spPr>
          <a:xfrm>
            <a:off x="6281059" y="3243944"/>
            <a:ext cx="2514600" cy="1436914"/>
          </a:xfrm>
          <a:prstGeom prst="flowChartAlternateProcess">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t>Almost 80% care organisations still use paper records</a:t>
            </a:r>
            <a:endParaRPr lang="en-GB" dirty="0"/>
          </a:p>
        </p:txBody>
      </p:sp>
      <p:sp>
        <p:nvSpPr>
          <p:cNvPr id="12" name="Title 1">
            <a:extLst>
              <a:ext uri="{FF2B5EF4-FFF2-40B4-BE49-F238E27FC236}">
                <a16:creationId xmlns:a16="http://schemas.microsoft.com/office/drawing/2014/main" id="{4F2C0368-45A0-4897-BDED-825983583C87}"/>
              </a:ext>
            </a:extLst>
          </p:cNvPr>
          <p:cNvSpPr>
            <a:spLocks noGrp="1"/>
          </p:cNvSpPr>
          <p:nvPr>
            <p:ph type="title"/>
          </p:nvPr>
        </p:nvSpPr>
        <p:spPr>
          <a:xfrm>
            <a:off x="838200" y="136526"/>
            <a:ext cx="10515600" cy="973818"/>
          </a:xfrm>
        </p:spPr>
        <p:txBody>
          <a:bodyPr>
            <a:normAutofit/>
          </a:bodyPr>
          <a:lstStyle/>
          <a:p>
            <a:r>
              <a:rPr lang="en-GB" sz="2000" b="1" dirty="0"/>
              <a:t> </a:t>
            </a:r>
            <a:r>
              <a:rPr lang="en-GB" sz="2800" b="1" dirty="0">
                <a:latin typeface="+mn-lt"/>
              </a:rPr>
              <a:t>Some Facts around Care and Support Workers and Technology</a:t>
            </a:r>
          </a:p>
        </p:txBody>
      </p:sp>
    </p:spTree>
    <p:extLst>
      <p:ext uri="{BB962C8B-B14F-4D97-AF65-F5344CB8AC3E}">
        <p14:creationId xmlns:p14="http://schemas.microsoft.com/office/powerpoint/2010/main" val="378404334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2F2E65-F772-4F5C-8E1F-64E63CB486F5}"/>
              </a:ext>
            </a:extLst>
          </p:cNvPr>
          <p:cNvSpPr>
            <a:spLocks noGrp="1"/>
          </p:cNvSpPr>
          <p:nvPr>
            <p:ph type="title"/>
          </p:nvPr>
        </p:nvSpPr>
        <p:spPr/>
        <p:txBody>
          <a:bodyPr>
            <a:normAutofit/>
          </a:bodyPr>
          <a:lstStyle/>
          <a:p>
            <a:r>
              <a:rPr lang="en-GB" sz="2800" b="1" dirty="0">
                <a:latin typeface="+mn-lt"/>
              </a:rPr>
              <a:t>Case Study</a:t>
            </a:r>
          </a:p>
        </p:txBody>
      </p:sp>
      <p:sp>
        <p:nvSpPr>
          <p:cNvPr id="3" name="Content Placeholder 2">
            <a:extLst>
              <a:ext uri="{FF2B5EF4-FFF2-40B4-BE49-F238E27FC236}">
                <a16:creationId xmlns:a16="http://schemas.microsoft.com/office/drawing/2014/main" id="{8AF521C2-AAB5-4BCD-8CE9-029EF486EA89}"/>
              </a:ext>
            </a:extLst>
          </p:cNvPr>
          <p:cNvSpPr>
            <a:spLocks noGrp="1"/>
          </p:cNvSpPr>
          <p:nvPr>
            <p:ph idx="1"/>
          </p:nvPr>
        </p:nvSpPr>
        <p:spPr>
          <a:xfrm>
            <a:off x="671512" y="1636452"/>
            <a:ext cx="4419601" cy="4595067"/>
          </a:xfrm>
          <a:ln>
            <a:solidFill>
              <a:schemeClr val="tx1"/>
            </a:solidFill>
          </a:ln>
        </p:spPr>
        <p:txBody>
          <a:bodyPr/>
          <a:lstStyle/>
          <a:p>
            <a:pPr marL="0" indent="0">
              <a:buNone/>
            </a:pPr>
            <a:r>
              <a:rPr lang="en-GB" sz="2400" dirty="0"/>
              <a:t>Care Workers – remote working</a:t>
            </a:r>
          </a:p>
          <a:p>
            <a:pPr marL="0" indent="0">
              <a:buNone/>
            </a:pPr>
            <a:r>
              <a:rPr lang="en-GB" sz="2400" dirty="0"/>
              <a:t>Visiting people in their own homes</a:t>
            </a:r>
          </a:p>
          <a:p>
            <a:pPr marL="0" indent="0">
              <a:buNone/>
            </a:pPr>
            <a:r>
              <a:rPr lang="en-GB" sz="2400" dirty="0"/>
              <a:t>People with complex needs</a:t>
            </a:r>
          </a:p>
          <a:p>
            <a:pPr marL="0" indent="0">
              <a:buNone/>
            </a:pPr>
            <a:r>
              <a:rPr lang="en-GB" sz="2400" dirty="0"/>
              <a:t>Some people lived in remote areas, or challenging urban areas</a:t>
            </a:r>
          </a:p>
          <a:p>
            <a:pPr marL="0" indent="0">
              <a:buNone/>
            </a:pPr>
            <a:endParaRPr lang="en-GB" sz="2400" dirty="0"/>
          </a:p>
          <a:p>
            <a:pPr marL="0" indent="0">
              <a:buNone/>
            </a:pPr>
            <a:endParaRPr lang="en-GB" dirty="0"/>
          </a:p>
          <a:p>
            <a:pPr marL="0" indent="0">
              <a:buNone/>
            </a:pPr>
            <a:endParaRPr lang="en-GB" dirty="0"/>
          </a:p>
        </p:txBody>
      </p:sp>
      <p:sp>
        <p:nvSpPr>
          <p:cNvPr id="4" name="Slide Number Placeholder 3">
            <a:extLst>
              <a:ext uri="{FF2B5EF4-FFF2-40B4-BE49-F238E27FC236}">
                <a16:creationId xmlns:a16="http://schemas.microsoft.com/office/drawing/2014/main" id="{B514AD1B-3075-471C-8E0A-E7D90A54BF03}"/>
              </a:ext>
            </a:extLst>
          </p:cNvPr>
          <p:cNvSpPr>
            <a:spLocks noGrp="1"/>
          </p:cNvSpPr>
          <p:nvPr>
            <p:ph type="sldNum" sz="quarter" idx="12"/>
          </p:nvPr>
        </p:nvSpPr>
        <p:spPr/>
        <p:txBody>
          <a:bodyPr/>
          <a:lstStyle/>
          <a:p>
            <a:fld id="{5058E266-8113-426B-8D6E-3D9314010A0C}" type="slidenum">
              <a:rPr lang="en-GB" smtClean="0"/>
              <a:t>12</a:t>
            </a:fld>
            <a:endParaRPr lang="en-GB"/>
          </a:p>
        </p:txBody>
      </p:sp>
      <p:sp>
        <p:nvSpPr>
          <p:cNvPr id="5" name="Content Placeholder 2">
            <a:extLst>
              <a:ext uri="{FF2B5EF4-FFF2-40B4-BE49-F238E27FC236}">
                <a16:creationId xmlns:a16="http://schemas.microsoft.com/office/drawing/2014/main" id="{83DB7DF3-8945-4A85-AA5D-A0F86A68DCAE}"/>
              </a:ext>
            </a:extLst>
          </p:cNvPr>
          <p:cNvSpPr txBox="1">
            <a:spLocks/>
          </p:cNvSpPr>
          <p:nvPr/>
        </p:nvSpPr>
        <p:spPr>
          <a:xfrm>
            <a:off x="6934199" y="3115679"/>
            <a:ext cx="4419601" cy="1235336"/>
          </a:xfrm>
          <a:prstGeom prst="rect">
            <a:avLst/>
          </a:prstGeom>
          <a:ln>
            <a:solidFill>
              <a:schemeClr val="tx1"/>
            </a:solidFill>
          </a:ln>
        </p:spPr>
        <p:txBody>
          <a:bodyPr vert="horz" lIns="91440" tIns="45720" rIns="91440" bIns="45720" rtlCol="0">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GB" sz="2400" dirty="0"/>
              <a:t>Provided mobile phones</a:t>
            </a:r>
          </a:p>
          <a:p>
            <a:pPr marL="0" indent="0">
              <a:buFont typeface="Arial" panose="020B0604020202020204" pitchFamily="34" charset="0"/>
              <a:buNone/>
            </a:pPr>
            <a:r>
              <a:rPr lang="en-GB" sz="2400" dirty="0"/>
              <a:t>Bespoke app to record tasks</a:t>
            </a:r>
          </a:p>
          <a:p>
            <a:pPr marL="0" indent="0">
              <a:buFont typeface="Arial" panose="020B0604020202020204" pitchFamily="34" charset="0"/>
              <a:buNone/>
            </a:pPr>
            <a:r>
              <a:rPr lang="en-GB" sz="2400" dirty="0"/>
              <a:t>App recorded locations</a:t>
            </a:r>
          </a:p>
          <a:p>
            <a:pPr marL="0" indent="0">
              <a:buFont typeface="Arial" panose="020B0604020202020204" pitchFamily="34" charset="0"/>
              <a:buNone/>
            </a:pPr>
            <a:endParaRPr lang="en-GB" dirty="0"/>
          </a:p>
        </p:txBody>
      </p:sp>
      <p:sp>
        <p:nvSpPr>
          <p:cNvPr id="6" name="Arrow: Right 5">
            <a:extLst>
              <a:ext uri="{FF2B5EF4-FFF2-40B4-BE49-F238E27FC236}">
                <a16:creationId xmlns:a16="http://schemas.microsoft.com/office/drawing/2014/main" id="{A203389B-BD42-4EF8-B05A-4E6FE94A7223}"/>
              </a:ext>
            </a:extLst>
          </p:cNvPr>
          <p:cNvSpPr/>
          <p:nvPr/>
        </p:nvSpPr>
        <p:spPr>
          <a:xfrm>
            <a:off x="5434012" y="3519647"/>
            <a:ext cx="1157287" cy="414338"/>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22442931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AD5C1E-33BA-4063-BE64-0098BCFDC196}"/>
              </a:ext>
            </a:extLst>
          </p:cNvPr>
          <p:cNvSpPr>
            <a:spLocks noGrp="1"/>
          </p:cNvSpPr>
          <p:nvPr>
            <p:ph type="title"/>
          </p:nvPr>
        </p:nvSpPr>
        <p:spPr/>
        <p:txBody>
          <a:bodyPr>
            <a:normAutofit/>
          </a:bodyPr>
          <a:lstStyle/>
          <a:p>
            <a:r>
              <a:rPr lang="en-GB" sz="2800" b="1" dirty="0">
                <a:latin typeface="+mn-lt"/>
              </a:rPr>
              <a:t>Outcome</a:t>
            </a:r>
          </a:p>
        </p:txBody>
      </p:sp>
      <p:sp>
        <p:nvSpPr>
          <p:cNvPr id="4" name="Slide Number Placeholder 3">
            <a:extLst>
              <a:ext uri="{FF2B5EF4-FFF2-40B4-BE49-F238E27FC236}">
                <a16:creationId xmlns:a16="http://schemas.microsoft.com/office/drawing/2014/main" id="{8108072E-E7A2-4A12-A70E-7D084D89F510}"/>
              </a:ext>
            </a:extLst>
          </p:cNvPr>
          <p:cNvSpPr>
            <a:spLocks noGrp="1"/>
          </p:cNvSpPr>
          <p:nvPr>
            <p:ph type="sldNum" sz="quarter" idx="12"/>
          </p:nvPr>
        </p:nvSpPr>
        <p:spPr/>
        <p:txBody>
          <a:bodyPr/>
          <a:lstStyle/>
          <a:p>
            <a:fld id="{5058E266-8113-426B-8D6E-3D9314010A0C}" type="slidenum">
              <a:rPr lang="en-GB" smtClean="0"/>
              <a:t>13</a:t>
            </a:fld>
            <a:endParaRPr lang="en-GB"/>
          </a:p>
        </p:txBody>
      </p:sp>
      <p:sp>
        <p:nvSpPr>
          <p:cNvPr id="6" name="Flowchart: Sequential Access Storage 5">
            <a:extLst>
              <a:ext uri="{FF2B5EF4-FFF2-40B4-BE49-F238E27FC236}">
                <a16:creationId xmlns:a16="http://schemas.microsoft.com/office/drawing/2014/main" id="{8351E4DF-424E-4438-9936-7E53CBCA28FB}"/>
              </a:ext>
            </a:extLst>
          </p:cNvPr>
          <p:cNvSpPr/>
          <p:nvPr/>
        </p:nvSpPr>
        <p:spPr>
          <a:xfrm>
            <a:off x="314324" y="1569356"/>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Big Brother is watching me</a:t>
            </a:r>
          </a:p>
        </p:txBody>
      </p:sp>
      <p:sp>
        <p:nvSpPr>
          <p:cNvPr id="7" name="Flowchart: Sequential Access Storage 6">
            <a:extLst>
              <a:ext uri="{FF2B5EF4-FFF2-40B4-BE49-F238E27FC236}">
                <a16:creationId xmlns:a16="http://schemas.microsoft.com/office/drawing/2014/main" id="{BD75D112-8B44-4FB5-8B8C-184E200F5218}"/>
              </a:ext>
            </a:extLst>
          </p:cNvPr>
          <p:cNvSpPr/>
          <p:nvPr/>
        </p:nvSpPr>
        <p:spPr>
          <a:xfrm>
            <a:off x="3967162" y="1569355"/>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You are only doing this, so I get paid less money</a:t>
            </a:r>
          </a:p>
        </p:txBody>
      </p:sp>
      <p:sp>
        <p:nvSpPr>
          <p:cNvPr id="8" name="Flowchart: Sequential Access Storage 7">
            <a:extLst>
              <a:ext uri="{FF2B5EF4-FFF2-40B4-BE49-F238E27FC236}">
                <a16:creationId xmlns:a16="http://schemas.microsoft.com/office/drawing/2014/main" id="{3E1C9EB2-7012-4965-B0EE-ED4BD04692D9}"/>
              </a:ext>
            </a:extLst>
          </p:cNvPr>
          <p:cNvSpPr/>
          <p:nvPr/>
        </p:nvSpPr>
        <p:spPr>
          <a:xfrm>
            <a:off x="7424736" y="1569354"/>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You know you trained me on the app but I don’t know how to use it, but don’t worry I did all I was asked to do</a:t>
            </a:r>
          </a:p>
        </p:txBody>
      </p:sp>
      <p:sp>
        <p:nvSpPr>
          <p:cNvPr id="9" name="Flowchart: Sequential Access Storage 8">
            <a:extLst>
              <a:ext uri="{FF2B5EF4-FFF2-40B4-BE49-F238E27FC236}">
                <a16:creationId xmlns:a16="http://schemas.microsoft.com/office/drawing/2014/main" id="{1F6DDFA8-C5B1-4DAC-8173-D2AA788288D6}"/>
              </a:ext>
            </a:extLst>
          </p:cNvPr>
          <p:cNvSpPr/>
          <p:nvPr/>
        </p:nvSpPr>
        <p:spPr>
          <a:xfrm>
            <a:off x="509588" y="4167187"/>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I don’t like the phone, its different from the one I am used to</a:t>
            </a:r>
          </a:p>
        </p:txBody>
      </p:sp>
      <p:sp>
        <p:nvSpPr>
          <p:cNvPr id="10" name="Flowchart: Sequential Access Storage 9">
            <a:extLst>
              <a:ext uri="{FF2B5EF4-FFF2-40B4-BE49-F238E27FC236}">
                <a16:creationId xmlns:a16="http://schemas.microsoft.com/office/drawing/2014/main" id="{9ED1D572-20E1-4763-BA19-28B476628761}"/>
              </a:ext>
            </a:extLst>
          </p:cNvPr>
          <p:cNvSpPr/>
          <p:nvPr/>
        </p:nvSpPr>
        <p:spPr>
          <a:xfrm>
            <a:off x="3967162" y="4167187"/>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I don’t like carrying two phones around with me, I feel like a drug dealer</a:t>
            </a:r>
          </a:p>
        </p:txBody>
      </p:sp>
      <p:sp>
        <p:nvSpPr>
          <p:cNvPr id="11" name="Flowchart: Sequential Access Storage 10">
            <a:extLst>
              <a:ext uri="{FF2B5EF4-FFF2-40B4-BE49-F238E27FC236}">
                <a16:creationId xmlns:a16="http://schemas.microsoft.com/office/drawing/2014/main" id="{48EB20CE-6862-438B-9018-E1C4BDB4CDD0}"/>
              </a:ext>
            </a:extLst>
          </p:cNvPr>
          <p:cNvSpPr/>
          <p:nvPr/>
        </p:nvSpPr>
        <p:spPr>
          <a:xfrm>
            <a:off x="7424736" y="4138153"/>
            <a:ext cx="3071813" cy="2371725"/>
          </a:xfrm>
          <a:prstGeom prst="flowChartMagneticTape">
            <a:avLst/>
          </a:prstGeom>
          <a:ln>
            <a:solidFill>
              <a:schemeClr val="accent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GB" sz="2000" dirty="0"/>
              <a:t>The battery keeps running out, and my car charger doesn’t work</a:t>
            </a:r>
          </a:p>
        </p:txBody>
      </p:sp>
    </p:spTree>
    <p:extLst>
      <p:ext uri="{BB962C8B-B14F-4D97-AF65-F5344CB8AC3E}">
        <p14:creationId xmlns:p14="http://schemas.microsoft.com/office/powerpoint/2010/main" val="231385877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666182-9311-4EA5-B279-A83C63E55852}"/>
              </a:ext>
            </a:extLst>
          </p:cNvPr>
          <p:cNvSpPr>
            <a:spLocks noGrp="1"/>
          </p:cNvSpPr>
          <p:nvPr>
            <p:ph type="title"/>
          </p:nvPr>
        </p:nvSpPr>
        <p:spPr/>
        <p:txBody>
          <a:bodyPr>
            <a:normAutofit/>
          </a:bodyPr>
          <a:lstStyle/>
          <a:p>
            <a:r>
              <a:rPr lang="en-GB" sz="2800" b="1" dirty="0">
                <a:latin typeface="+mn-lt"/>
              </a:rPr>
              <a:t>Summary</a:t>
            </a:r>
          </a:p>
        </p:txBody>
      </p:sp>
      <p:sp>
        <p:nvSpPr>
          <p:cNvPr id="4" name="Slide Number Placeholder 3">
            <a:extLst>
              <a:ext uri="{FF2B5EF4-FFF2-40B4-BE49-F238E27FC236}">
                <a16:creationId xmlns:a16="http://schemas.microsoft.com/office/drawing/2014/main" id="{6F4A927B-5FD4-4359-AF48-8CFEBD750D82}"/>
              </a:ext>
            </a:extLst>
          </p:cNvPr>
          <p:cNvSpPr>
            <a:spLocks noGrp="1"/>
          </p:cNvSpPr>
          <p:nvPr>
            <p:ph type="sldNum" sz="quarter" idx="12"/>
          </p:nvPr>
        </p:nvSpPr>
        <p:spPr/>
        <p:txBody>
          <a:bodyPr/>
          <a:lstStyle/>
          <a:p>
            <a:fld id="{5058E266-8113-426B-8D6E-3D9314010A0C}" type="slidenum">
              <a:rPr lang="en-GB" smtClean="0"/>
              <a:t>14</a:t>
            </a:fld>
            <a:endParaRPr lang="en-GB"/>
          </a:p>
        </p:txBody>
      </p:sp>
      <p:graphicFrame>
        <p:nvGraphicFramePr>
          <p:cNvPr id="5" name="Diagram 4">
            <a:extLst>
              <a:ext uri="{FF2B5EF4-FFF2-40B4-BE49-F238E27FC236}">
                <a16:creationId xmlns:a16="http://schemas.microsoft.com/office/drawing/2014/main" id="{D82DF9F1-B136-4EDF-ADB6-01C2B62E38E1}"/>
              </a:ext>
            </a:extLst>
          </p:cNvPr>
          <p:cNvGraphicFramePr/>
          <p:nvPr>
            <p:extLst>
              <p:ext uri="{D42A27DB-BD31-4B8C-83A1-F6EECF244321}">
                <p14:modId xmlns:p14="http://schemas.microsoft.com/office/powerpoint/2010/main" val="3235536645"/>
              </p:ext>
            </p:extLst>
          </p:nvPr>
        </p:nvGraphicFramePr>
        <p:xfrm>
          <a:off x="1064711" y="1809431"/>
          <a:ext cx="10515599" cy="4416005"/>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6" name="Picture 5">
            <a:extLst>
              <a:ext uri="{FF2B5EF4-FFF2-40B4-BE49-F238E27FC236}">
                <a16:creationId xmlns:a16="http://schemas.microsoft.com/office/drawing/2014/main" id="{1A712C44-5E25-4C9F-93E0-0ADCFA78A113}"/>
              </a:ext>
            </a:extLst>
          </p:cNvPr>
          <p:cNvPicPr>
            <a:picLocks noChangeAspect="1"/>
          </p:cNvPicPr>
          <p:nvPr/>
        </p:nvPicPr>
        <p:blipFill>
          <a:blip r:embed="rId8"/>
          <a:stretch>
            <a:fillRect/>
          </a:stretch>
        </p:blipFill>
        <p:spPr>
          <a:xfrm>
            <a:off x="5173249" y="4017433"/>
            <a:ext cx="2242158" cy="2208003"/>
          </a:xfrm>
          <a:prstGeom prst="rect">
            <a:avLst/>
          </a:prstGeom>
        </p:spPr>
      </p:pic>
      <p:sp>
        <p:nvSpPr>
          <p:cNvPr id="7" name="TextBox 6">
            <a:extLst>
              <a:ext uri="{FF2B5EF4-FFF2-40B4-BE49-F238E27FC236}">
                <a16:creationId xmlns:a16="http://schemas.microsoft.com/office/drawing/2014/main" id="{D1B70B84-6C60-4318-ADEA-C2EE51EFA766}"/>
              </a:ext>
            </a:extLst>
          </p:cNvPr>
          <p:cNvSpPr txBox="1"/>
          <p:nvPr/>
        </p:nvSpPr>
        <p:spPr>
          <a:xfrm>
            <a:off x="9419573" y="1809431"/>
            <a:ext cx="2379945" cy="923330"/>
          </a:xfrm>
          <a:prstGeom prst="rect">
            <a:avLst/>
          </a:prstGeom>
          <a:noFill/>
          <a:ln>
            <a:solidFill>
              <a:schemeClr val="tx1"/>
            </a:solidFill>
          </a:ln>
        </p:spPr>
        <p:txBody>
          <a:bodyPr wrap="square" rtlCol="0">
            <a:spAutoFit/>
          </a:bodyPr>
          <a:lstStyle/>
          <a:p>
            <a:r>
              <a:rPr lang="en-GB" dirty="0"/>
              <a:t>But are we overcomplicating this????????</a:t>
            </a:r>
          </a:p>
        </p:txBody>
      </p:sp>
      <p:cxnSp>
        <p:nvCxnSpPr>
          <p:cNvPr id="9" name="Straight Connector 8">
            <a:extLst>
              <a:ext uri="{FF2B5EF4-FFF2-40B4-BE49-F238E27FC236}">
                <a16:creationId xmlns:a16="http://schemas.microsoft.com/office/drawing/2014/main" id="{A9E885DF-FBB1-46BC-A535-1A95C0E4F327}"/>
              </a:ext>
            </a:extLst>
          </p:cNvPr>
          <p:cNvCxnSpPr>
            <a:cxnSpLocks/>
          </p:cNvCxnSpPr>
          <p:nvPr/>
        </p:nvCxnSpPr>
        <p:spPr>
          <a:xfrm flipV="1">
            <a:off x="6801633" y="2732761"/>
            <a:ext cx="2617940" cy="1839239"/>
          </a:xfrm>
          <a:prstGeom prst="line">
            <a:avLst/>
          </a:prstGeom>
          <a:ln w="9525" cap="flat" cmpd="sng" algn="ctr">
            <a:solidFill>
              <a:schemeClr val="accent1"/>
            </a:solidFill>
            <a:prstDash val="dash"/>
            <a:round/>
            <a:headEnd type="none" w="med" len="med"/>
            <a:tailEnd type="none"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229590804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4693BE-19F6-46CD-A12D-11F441FF8744}"/>
              </a:ext>
            </a:extLst>
          </p:cNvPr>
          <p:cNvSpPr>
            <a:spLocks noGrp="1"/>
          </p:cNvSpPr>
          <p:nvPr>
            <p:ph type="title"/>
          </p:nvPr>
        </p:nvSpPr>
        <p:spPr/>
        <p:txBody>
          <a:bodyPr>
            <a:normAutofit/>
          </a:bodyPr>
          <a:lstStyle/>
          <a:p>
            <a:r>
              <a:rPr lang="en-GB" sz="2800" b="1" dirty="0">
                <a:latin typeface="+mn-lt"/>
              </a:rPr>
              <a:t>But we must remember why technology is so important</a:t>
            </a:r>
          </a:p>
        </p:txBody>
      </p:sp>
      <p:sp>
        <p:nvSpPr>
          <p:cNvPr id="3" name="Content Placeholder 2">
            <a:extLst>
              <a:ext uri="{FF2B5EF4-FFF2-40B4-BE49-F238E27FC236}">
                <a16:creationId xmlns:a16="http://schemas.microsoft.com/office/drawing/2014/main" id="{28C7FE5C-7F01-4CDE-BE56-566940CAE89F}"/>
              </a:ext>
            </a:extLst>
          </p:cNvPr>
          <p:cNvSpPr>
            <a:spLocks noGrp="1"/>
          </p:cNvSpPr>
          <p:nvPr>
            <p:ph idx="1"/>
          </p:nvPr>
        </p:nvSpPr>
        <p:spPr/>
        <p:txBody>
          <a:bodyPr>
            <a:normAutofit/>
          </a:bodyPr>
          <a:lstStyle/>
          <a:p>
            <a:r>
              <a:rPr lang="en-GB" sz="2000" dirty="0"/>
              <a:t>Technology for the people we support, is it not particularly different from the technology any of us use?</a:t>
            </a:r>
          </a:p>
          <a:p>
            <a:r>
              <a:rPr lang="en-GB" sz="2000" dirty="0"/>
              <a:t>Technology that we all use can enhance the life of a person living in supported living, or in a care setting more than it can you or it, for us it can be a gimmick, for people requiring care or support it can be a lifeline</a:t>
            </a:r>
          </a:p>
          <a:p>
            <a:pPr marL="0" indent="0">
              <a:buNone/>
            </a:pPr>
            <a:r>
              <a:rPr lang="en-GB" sz="2000" dirty="0"/>
              <a:t>Very crucially - </a:t>
            </a:r>
          </a:p>
          <a:p>
            <a:pPr marL="0" indent="0">
              <a:buNone/>
            </a:pPr>
            <a:r>
              <a:rPr lang="en-US" sz="2000" dirty="0"/>
              <a:t>We need to embrace - “Creating technology that aids people to live in their own homes or in a care setting is not just an exercise in cutting healthcare costs, but helping people feel happier and safer. </a:t>
            </a:r>
          </a:p>
          <a:p>
            <a:pPr marL="0" indent="0">
              <a:buNone/>
            </a:pPr>
            <a:r>
              <a:rPr lang="en-US" sz="2000" dirty="0"/>
              <a:t>Not only can healthy smart homes monitor for emergency events, they can help in the management of long-term conditions, and even feedback to occupants information to help them live more healthy lives.”</a:t>
            </a:r>
          </a:p>
          <a:p>
            <a:pPr marL="0" indent="0">
              <a:buNone/>
            </a:pPr>
            <a:endParaRPr lang="en-GB" dirty="0"/>
          </a:p>
        </p:txBody>
      </p:sp>
      <p:sp>
        <p:nvSpPr>
          <p:cNvPr id="4" name="Slide Number Placeholder 3">
            <a:extLst>
              <a:ext uri="{FF2B5EF4-FFF2-40B4-BE49-F238E27FC236}">
                <a16:creationId xmlns:a16="http://schemas.microsoft.com/office/drawing/2014/main" id="{CA78DC79-6F06-4910-B226-C55B63DE73AA}"/>
              </a:ext>
            </a:extLst>
          </p:cNvPr>
          <p:cNvSpPr>
            <a:spLocks noGrp="1"/>
          </p:cNvSpPr>
          <p:nvPr>
            <p:ph type="sldNum" sz="quarter" idx="12"/>
          </p:nvPr>
        </p:nvSpPr>
        <p:spPr/>
        <p:txBody>
          <a:bodyPr/>
          <a:lstStyle/>
          <a:p>
            <a:fld id="{5058E266-8113-426B-8D6E-3D9314010A0C}" type="slidenum">
              <a:rPr lang="en-GB" smtClean="0"/>
              <a:t>15</a:t>
            </a:fld>
            <a:endParaRPr lang="en-GB"/>
          </a:p>
        </p:txBody>
      </p:sp>
    </p:spTree>
    <p:extLst>
      <p:ext uri="{BB962C8B-B14F-4D97-AF65-F5344CB8AC3E}">
        <p14:creationId xmlns:p14="http://schemas.microsoft.com/office/powerpoint/2010/main" val="237465974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681C7E-C01E-4160-9F84-E6881DB49E01}"/>
              </a:ext>
            </a:extLst>
          </p:cNvPr>
          <p:cNvSpPr>
            <a:spLocks noGrp="1"/>
          </p:cNvSpPr>
          <p:nvPr>
            <p:ph type="title"/>
          </p:nvPr>
        </p:nvSpPr>
        <p:spPr/>
        <p:txBody>
          <a:bodyPr>
            <a:normAutofit/>
          </a:bodyPr>
          <a:lstStyle/>
          <a:p>
            <a:r>
              <a:rPr lang="en-GB" sz="2800" b="1" dirty="0">
                <a:latin typeface="+mn-lt"/>
              </a:rPr>
              <a:t>Technology Impacts for the People we Support</a:t>
            </a:r>
          </a:p>
        </p:txBody>
      </p:sp>
      <p:sp>
        <p:nvSpPr>
          <p:cNvPr id="3" name="Content Placeholder 2">
            <a:extLst>
              <a:ext uri="{FF2B5EF4-FFF2-40B4-BE49-F238E27FC236}">
                <a16:creationId xmlns:a16="http://schemas.microsoft.com/office/drawing/2014/main" id="{92FA0FBA-0A95-4185-A245-A22852B846C7}"/>
              </a:ext>
            </a:extLst>
          </p:cNvPr>
          <p:cNvSpPr>
            <a:spLocks noGrp="1"/>
          </p:cNvSpPr>
          <p:nvPr>
            <p:ph idx="1"/>
          </p:nvPr>
        </p:nvSpPr>
        <p:spPr>
          <a:xfrm>
            <a:off x="838200" y="1460499"/>
            <a:ext cx="10515600" cy="4990405"/>
          </a:xfrm>
        </p:spPr>
        <p:txBody>
          <a:bodyPr>
            <a:normAutofit fontScale="77500" lnSpcReduction="20000"/>
          </a:bodyPr>
          <a:lstStyle/>
          <a:p>
            <a:pPr marL="0" indent="0">
              <a:buNone/>
            </a:pPr>
            <a:r>
              <a:rPr lang="en-US" sz="3800" b="1" dirty="0"/>
              <a:t>Technology can:</a:t>
            </a:r>
          </a:p>
          <a:p>
            <a:r>
              <a:rPr lang="en-US" sz="3800" dirty="0"/>
              <a:t>Give people more control over their health, safety and wellbeing</a:t>
            </a:r>
          </a:p>
          <a:p>
            <a:r>
              <a:rPr lang="en-US" sz="3800" dirty="0"/>
              <a:t>Support them to be more independent or feel less isolated</a:t>
            </a:r>
          </a:p>
          <a:p>
            <a:r>
              <a:rPr lang="en-US" sz="3800" dirty="0"/>
              <a:t>Link them to services which are important for them</a:t>
            </a:r>
          </a:p>
          <a:p>
            <a:r>
              <a:rPr lang="en-US" sz="3800" dirty="0"/>
              <a:t>Enhance the care or treatment providers offer</a:t>
            </a:r>
          </a:p>
          <a:p>
            <a:r>
              <a:rPr lang="en-US" sz="3800" dirty="0"/>
              <a:t>Help them communicate with families, professionals and staff</a:t>
            </a:r>
          </a:p>
          <a:p>
            <a:r>
              <a:rPr lang="en-US" sz="3800" dirty="0"/>
              <a:t>Help staff to </a:t>
            </a:r>
            <a:r>
              <a:rPr lang="en-US" sz="3800" dirty="0" err="1"/>
              <a:t>prioritise</a:t>
            </a:r>
            <a:r>
              <a:rPr lang="en-US" sz="3800" dirty="0"/>
              <a:t> and focus their attention on people who need it most</a:t>
            </a:r>
          </a:p>
          <a:p>
            <a:r>
              <a:rPr lang="en-US" sz="3800" dirty="0"/>
              <a:t>Capture and compare data and share good practice with peers.</a:t>
            </a:r>
          </a:p>
          <a:p>
            <a:pPr marL="0" indent="0">
              <a:buNone/>
            </a:pPr>
            <a:endParaRPr lang="en-US" sz="3800" dirty="0"/>
          </a:p>
          <a:p>
            <a:pPr marL="0" indent="0">
              <a:buNone/>
            </a:pPr>
            <a:endParaRPr lang="en-US" sz="3800" dirty="0"/>
          </a:p>
          <a:p>
            <a:endParaRPr lang="en-GB" dirty="0"/>
          </a:p>
        </p:txBody>
      </p:sp>
      <p:sp>
        <p:nvSpPr>
          <p:cNvPr id="4" name="Slide Number Placeholder 3">
            <a:extLst>
              <a:ext uri="{FF2B5EF4-FFF2-40B4-BE49-F238E27FC236}">
                <a16:creationId xmlns:a16="http://schemas.microsoft.com/office/drawing/2014/main" id="{35F1412F-1C6D-4392-9A08-D98184BBCC99}"/>
              </a:ext>
            </a:extLst>
          </p:cNvPr>
          <p:cNvSpPr>
            <a:spLocks noGrp="1"/>
          </p:cNvSpPr>
          <p:nvPr>
            <p:ph type="sldNum" sz="quarter" idx="12"/>
          </p:nvPr>
        </p:nvSpPr>
        <p:spPr/>
        <p:txBody>
          <a:bodyPr/>
          <a:lstStyle/>
          <a:p>
            <a:fld id="{5058E266-8113-426B-8D6E-3D9314010A0C}" type="slidenum">
              <a:rPr lang="en-GB" smtClean="0"/>
              <a:t>16</a:t>
            </a:fld>
            <a:endParaRPr lang="en-GB"/>
          </a:p>
        </p:txBody>
      </p:sp>
    </p:spTree>
    <p:extLst>
      <p:ext uri="{BB962C8B-B14F-4D97-AF65-F5344CB8AC3E}">
        <p14:creationId xmlns:p14="http://schemas.microsoft.com/office/powerpoint/2010/main" val="7357870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FA2C1A-7C30-461B-A15B-FE86B9E426B8}"/>
              </a:ext>
            </a:extLst>
          </p:cNvPr>
          <p:cNvSpPr>
            <a:spLocks noGrp="1"/>
          </p:cNvSpPr>
          <p:nvPr>
            <p:ph type="title"/>
          </p:nvPr>
        </p:nvSpPr>
        <p:spPr/>
        <p:txBody>
          <a:bodyPr>
            <a:normAutofit/>
          </a:bodyPr>
          <a:lstStyle/>
          <a:p>
            <a:r>
              <a:rPr lang="en-GB" sz="2800" b="1" dirty="0">
                <a:latin typeface="+mn-lt"/>
              </a:rPr>
              <a:t>Technology Impacts for Providers, Stakeholders and Families</a:t>
            </a:r>
          </a:p>
        </p:txBody>
      </p:sp>
      <p:sp>
        <p:nvSpPr>
          <p:cNvPr id="3" name="Content Placeholder 2">
            <a:extLst>
              <a:ext uri="{FF2B5EF4-FFF2-40B4-BE49-F238E27FC236}">
                <a16:creationId xmlns:a16="http://schemas.microsoft.com/office/drawing/2014/main" id="{61CD763D-03BF-42EE-ADE1-B53F1C96AFE0}"/>
              </a:ext>
            </a:extLst>
          </p:cNvPr>
          <p:cNvSpPr>
            <a:spLocks noGrp="1"/>
          </p:cNvSpPr>
          <p:nvPr>
            <p:ph idx="1"/>
          </p:nvPr>
        </p:nvSpPr>
        <p:spPr/>
        <p:txBody>
          <a:bodyPr>
            <a:normAutofit fontScale="92500" lnSpcReduction="10000"/>
          </a:bodyPr>
          <a:lstStyle/>
          <a:p>
            <a:pPr marL="0" indent="0">
              <a:buNone/>
            </a:pPr>
            <a:r>
              <a:rPr lang="en-US" sz="2200" b="1" dirty="0"/>
              <a:t>Impact for professionals:</a:t>
            </a:r>
            <a:endParaRPr lang="en-US" sz="2200" dirty="0"/>
          </a:p>
          <a:p>
            <a:r>
              <a:rPr lang="en-US" sz="2200" dirty="0"/>
              <a:t>Sustainability of provision and management of costs</a:t>
            </a:r>
          </a:p>
          <a:p>
            <a:r>
              <a:rPr lang="en-US" sz="2200" dirty="0"/>
              <a:t>Focused and targeted approach for people whose needs may not be best supported by technology</a:t>
            </a:r>
          </a:p>
          <a:p>
            <a:r>
              <a:rPr lang="en-US" sz="2200" dirty="0"/>
              <a:t>Satisfaction of helping service users get the best care and maintain their independence in a more wide-ranging way</a:t>
            </a:r>
          </a:p>
          <a:p>
            <a:pPr marL="0" indent="0">
              <a:buNone/>
            </a:pPr>
            <a:r>
              <a:rPr lang="en-US" sz="2200" b="1" dirty="0"/>
              <a:t>Impact for the council:</a:t>
            </a:r>
          </a:p>
          <a:p>
            <a:r>
              <a:rPr lang="en-US" sz="2200" dirty="0"/>
              <a:t>Beyond cost savings, the council will be at the forefront of innovation, introducing technology delivering a more </a:t>
            </a:r>
            <a:r>
              <a:rPr lang="en-US" sz="2200" dirty="0" err="1"/>
              <a:t>personalised</a:t>
            </a:r>
            <a:r>
              <a:rPr lang="en-US" sz="2200" dirty="0"/>
              <a:t> and cost-efficient care for people with learning disabilities in Supported Living settings</a:t>
            </a:r>
          </a:p>
          <a:p>
            <a:r>
              <a:rPr lang="en-US" sz="2200" dirty="0"/>
              <a:t>An estimated saving of £2,000 per annum per user per year can save the council £180,000 over five years in one small cluster.</a:t>
            </a:r>
          </a:p>
          <a:p>
            <a:pPr marL="0" indent="0">
              <a:buNone/>
            </a:pPr>
            <a:r>
              <a:rPr lang="en-US" sz="2200" b="1" dirty="0"/>
              <a:t>Impact for families</a:t>
            </a:r>
          </a:p>
          <a:p>
            <a:r>
              <a:rPr lang="en-US" sz="2200" dirty="0"/>
              <a:t>Peace of mind</a:t>
            </a:r>
          </a:p>
          <a:p>
            <a:endParaRPr lang="en-GB" dirty="0"/>
          </a:p>
        </p:txBody>
      </p:sp>
      <p:sp>
        <p:nvSpPr>
          <p:cNvPr id="4" name="Slide Number Placeholder 3">
            <a:extLst>
              <a:ext uri="{FF2B5EF4-FFF2-40B4-BE49-F238E27FC236}">
                <a16:creationId xmlns:a16="http://schemas.microsoft.com/office/drawing/2014/main" id="{5B4DB042-30A4-4641-AAF8-47D52707EE1B}"/>
              </a:ext>
            </a:extLst>
          </p:cNvPr>
          <p:cNvSpPr>
            <a:spLocks noGrp="1"/>
          </p:cNvSpPr>
          <p:nvPr>
            <p:ph type="sldNum" sz="quarter" idx="12"/>
          </p:nvPr>
        </p:nvSpPr>
        <p:spPr/>
        <p:txBody>
          <a:bodyPr/>
          <a:lstStyle/>
          <a:p>
            <a:fld id="{5058E266-8113-426B-8D6E-3D9314010A0C}" type="slidenum">
              <a:rPr lang="en-GB" smtClean="0"/>
              <a:t>17</a:t>
            </a:fld>
            <a:endParaRPr lang="en-GB"/>
          </a:p>
        </p:txBody>
      </p:sp>
    </p:spTree>
    <p:extLst>
      <p:ext uri="{BB962C8B-B14F-4D97-AF65-F5344CB8AC3E}">
        <p14:creationId xmlns:p14="http://schemas.microsoft.com/office/powerpoint/2010/main" val="129329220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749065-6A00-47F0-8D44-FB7D3D223D78}"/>
              </a:ext>
            </a:extLst>
          </p:cNvPr>
          <p:cNvSpPr>
            <a:spLocks noGrp="1"/>
          </p:cNvSpPr>
          <p:nvPr>
            <p:ph type="title"/>
          </p:nvPr>
        </p:nvSpPr>
        <p:spPr/>
        <p:txBody>
          <a:bodyPr>
            <a:normAutofit/>
          </a:bodyPr>
          <a:lstStyle/>
          <a:p>
            <a:r>
              <a:rPr lang="en-GB" sz="2800" b="1" dirty="0">
                <a:latin typeface="+mn-lt"/>
              </a:rPr>
              <a:t>As a provider what should we do to get ready</a:t>
            </a:r>
          </a:p>
        </p:txBody>
      </p:sp>
      <p:sp>
        <p:nvSpPr>
          <p:cNvPr id="3" name="Content Placeholder 2">
            <a:extLst>
              <a:ext uri="{FF2B5EF4-FFF2-40B4-BE49-F238E27FC236}">
                <a16:creationId xmlns:a16="http://schemas.microsoft.com/office/drawing/2014/main" id="{75191E6C-A62E-4671-9432-23491CFAEFD3}"/>
              </a:ext>
            </a:extLst>
          </p:cNvPr>
          <p:cNvSpPr>
            <a:spLocks noGrp="1"/>
          </p:cNvSpPr>
          <p:nvPr>
            <p:ph idx="1"/>
          </p:nvPr>
        </p:nvSpPr>
        <p:spPr/>
        <p:txBody>
          <a:bodyPr/>
          <a:lstStyle/>
          <a:p>
            <a:pPr marL="0" indent="0">
              <a:buNone/>
            </a:pPr>
            <a:r>
              <a:rPr lang="en-US" b="1" dirty="0"/>
              <a:t>But before we can benefit from the possibilities of being 'more digital’, we need to think about:</a:t>
            </a:r>
          </a:p>
          <a:p>
            <a:pPr marL="0" indent="0">
              <a:buNone/>
            </a:pPr>
            <a:endParaRPr lang="en-US" b="1" dirty="0"/>
          </a:p>
          <a:p>
            <a:r>
              <a:rPr lang="en-US" dirty="0"/>
              <a:t>Getting our organisations ready</a:t>
            </a:r>
          </a:p>
          <a:p>
            <a:r>
              <a:rPr lang="en-US" dirty="0"/>
              <a:t>The skills of your staff</a:t>
            </a:r>
          </a:p>
          <a:p>
            <a:r>
              <a:rPr lang="en-US" dirty="0"/>
              <a:t>Our confidence to make the changes necessary and drive change</a:t>
            </a:r>
          </a:p>
          <a:p>
            <a:r>
              <a:rPr lang="en-US" dirty="0"/>
              <a:t>Compliance with data storage, collection and sharing regulations and General Data Protection Regulation (GDPR)</a:t>
            </a:r>
          </a:p>
          <a:p>
            <a:endParaRPr lang="en-GB" dirty="0"/>
          </a:p>
        </p:txBody>
      </p:sp>
      <p:sp>
        <p:nvSpPr>
          <p:cNvPr id="4" name="Slide Number Placeholder 3">
            <a:extLst>
              <a:ext uri="{FF2B5EF4-FFF2-40B4-BE49-F238E27FC236}">
                <a16:creationId xmlns:a16="http://schemas.microsoft.com/office/drawing/2014/main" id="{8ED36AAD-D48F-4FC0-9C06-6D824E84FC6F}"/>
              </a:ext>
            </a:extLst>
          </p:cNvPr>
          <p:cNvSpPr>
            <a:spLocks noGrp="1"/>
          </p:cNvSpPr>
          <p:nvPr>
            <p:ph type="sldNum" sz="quarter" idx="12"/>
          </p:nvPr>
        </p:nvSpPr>
        <p:spPr/>
        <p:txBody>
          <a:bodyPr/>
          <a:lstStyle/>
          <a:p>
            <a:fld id="{5058E266-8113-426B-8D6E-3D9314010A0C}" type="slidenum">
              <a:rPr lang="en-GB" smtClean="0"/>
              <a:t>18</a:t>
            </a:fld>
            <a:endParaRPr lang="en-GB"/>
          </a:p>
        </p:txBody>
      </p:sp>
    </p:spTree>
    <p:extLst>
      <p:ext uri="{BB962C8B-B14F-4D97-AF65-F5344CB8AC3E}">
        <p14:creationId xmlns:p14="http://schemas.microsoft.com/office/powerpoint/2010/main" val="21783587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AD75BE-680F-41ED-976B-5E441C42D440}"/>
              </a:ext>
            </a:extLst>
          </p:cNvPr>
          <p:cNvSpPr>
            <a:spLocks noGrp="1"/>
          </p:cNvSpPr>
          <p:nvPr>
            <p:ph type="title"/>
          </p:nvPr>
        </p:nvSpPr>
        <p:spPr/>
        <p:txBody>
          <a:bodyPr>
            <a:normAutofit/>
          </a:bodyPr>
          <a:lstStyle/>
          <a:p>
            <a:r>
              <a:rPr lang="en-GB" sz="2800" b="1" dirty="0">
                <a:latin typeface="+mn-lt"/>
              </a:rPr>
              <a:t>Are we over complicating?</a:t>
            </a:r>
          </a:p>
        </p:txBody>
      </p:sp>
      <p:sp>
        <p:nvSpPr>
          <p:cNvPr id="3" name="Content Placeholder 2">
            <a:extLst>
              <a:ext uri="{FF2B5EF4-FFF2-40B4-BE49-F238E27FC236}">
                <a16:creationId xmlns:a16="http://schemas.microsoft.com/office/drawing/2014/main" id="{D3219909-A621-4F40-ABA7-45AC17C0F1AD}"/>
              </a:ext>
            </a:extLst>
          </p:cNvPr>
          <p:cNvSpPr>
            <a:spLocks noGrp="1"/>
          </p:cNvSpPr>
          <p:nvPr>
            <p:ph idx="1"/>
          </p:nvPr>
        </p:nvSpPr>
        <p:spPr/>
        <p:txBody>
          <a:bodyPr/>
          <a:lstStyle/>
          <a:p>
            <a:r>
              <a:rPr lang="en-GB" dirty="0"/>
              <a:t>Surely simple household tech can make a big difference to many of the people we supports lives?</a:t>
            </a:r>
          </a:p>
          <a:p>
            <a:r>
              <a:rPr lang="en-GB" dirty="0"/>
              <a:t>Small steps can make a massive difference to a person's life, it doesn’t need to be a wide scale IT project</a:t>
            </a:r>
          </a:p>
          <a:p>
            <a:r>
              <a:rPr lang="en-GB" dirty="0"/>
              <a:t>We don’t need to spend thousands to make a difference</a:t>
            </a:r>
          </a:p>
          <a:p>
            <a:r>
              <a:rPr lang="en-GB" dirty="0"/>
              <a:t>We can ease our staff on the journey by using comparable technology to the ones you and I may use</a:t>
            </a:r>
          </a:p>
        </p:txBody>
      </p:sp>
      <p:sp>
        <p:nvSpPr>
          <p:cNvPr id="4" name="Slide Number Placeholder 3">
            <a:extLst>
              <a:ext uri="{FF2B5EF4-FFF2-40B4-BE49-F238E27FC236}">
                <a16:creationId xmlns:a16="http://schemas.microsoft.com/office/drawing/2014/main" id="{5DDF4BC2-7226-447F-A190-3105E75A68CA}"/>
              </a:ext>
            </a:extLst>
          </p:cNvPr>
          <p:cNvSpPr>
            <a:spLocks noGrp="1"/>
          </p:cNvSpPr>
          <p:nvPr>
            <p:ph type="sldNum" sz="quarter" idx="12"/>
          </p:nvPr>
        </p:nvSpPr>
        <p:spPr/>
        <p:txBody>
          <a:bodyPr/>
          <a:lstStyle/>
          <a:p>
            <a:fld id="{5058E266-8113-426B-8D6E-3D9314010A0C}" type="slidenum">
              <a:rPr lang="en-GB" smtClean="0"/>
              <a:t>19</a:t>
            </a:fld>
            <a:endParaRPr lang="en-GB"/>
          </a:p>
        </p:txBody>
      </p:sp>
    </p:spTree>
    <p:extLst>
      <p:ext uri="{BB962C8B-B14F-4D97-AF65-F5344CB8AC3E}">
        <p14:creationId xmlns:p14="http://schemas.microsoft.com/office/powerpoint/2010/main" val="31944620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415D5AD-40F2-477E-BF76-7AA8B0950921}"/>
              </a:ext>
            </a:extLst>
          </p:cNvPr>
          <p:cNvSpPr>
            <a:spLocks noGrp="1"/>
          </p:cNvSpPr>
          <p:nvPr>
            <p:ph type="title"/>
          </p:nvPr>
        </p:nvSpPr>
        <p:spPr/>
        <p:txBody>
          <a:bodyPr>
            <a:normAutofit/>
          </a:bodyPr>
          <a:lstStyle/>
          <a:p>
            <a:r>
              <a:rPr lang="en-GB" sz="2800" b="1" dirty="0">
                <a:latin typeface="+mn-lt"/>
              </a:rPr>
              <a:t>Our Contribution</a:t>
            </a:r>
          </a:p>
        </p:txBody>
      </p:sp>
      <p:sp>
        <p:nvSpPr>
          <p:cNvPr id="3" name="Content Placeholder 2">
            <a:extLst>
              <a:ext uri="{FF2B5EF4-FFF2-40B4-BE49-F238E27FC236}">
                <a16:creationId xmlns:a16="http://schemas.microsoft.com/office/drawing/2014/main" id="{E610A4D7-81F5-4C60-A46C-ACC1775868B9}"/>
              </a:ext>
            </a:extLst>
          </p:cNvPr>
          <p:cNvSpPr>
            <a:spLocks noGrp="1"/>
          </p:cNvSpPr>
          <p:nvPr>
            <p:ph idx="1"/>
          </p:nvPr>
        </p:nvSpPr>
        <p:spPr>
          <a:xfrm>
            <a:off x="838200" y="1460499"/>
            <a:ext cx="10515600" cy="4595067"/>
          </a:xfrm>
        </p:spPr>
        <p:txBody>
          <a:bodyPr>
            <a:normAutofit/>
          </a:bodyPr>
          <a:lstStyle/>
          <a:p>
            <a:pPr marL="0" indent="0">
              <a:buNone/>
            </a:pPr>
            <a:endParaRPr lang="en-GB" sz="1800" b="1" dirty="0"/>
          </a:p>
          <a:p>
            <a:pPr marL="0" indent="0">
              <a:buNone/>
            </a:pPr>
            <a:r>
              <a:rPr lang="en-GB" sz="1800" b="1" dirty="0"/>
              <a:t>About Us</a:t>
            </a:r>
          </a:p>
          <a:p>
            <a:pPr marL="0" indent="0">
              <a:buNone/>
            </a:pPr>
            <a:r>
              <a:rPr lang="en-GB" sz="1800" b="1" dirty="0"/>
              <a:t>The prefect Storm</a:t>
            </a:r>
          </a:p>
          <a:p>
            <a:pPr marL="0" indent="0">
              <a:buNone/>
            </a:pPr>
            <a:r>
              <a:rPr lang="en-GB" sz="1800" b="1" dirty="0"/>
              <a:t>General Provider Challenges</a:t>
            </a:r>
          </a:p>
          <a:p>
            <a:pPr marL="0" indent="0">
              <a:buNone/>
            </a:pPr>
            <a:r>
              <a:rPr lang="en-GB" sz="1800" b="1" dirty="0"/>
              <a:t>Provider benefits</a:t>
            </a:r>
          </a:p>
          <a:p>
            <a:pPr marL="0" indent="0">
              <a:buNone/>
            </a:pPr>
            <a:r>
              <a:rPr lang="en-GB" sz="1800" b="1" dirty="0"/>
              <a:t>Why is Technology important?</a:t>
            </a:r>
          </a:p>
          <a:p>
            <a:pPr marL="0" indent="0">
              <a:buNone/>
            </a:pPr>
            <a:r>
              <a:rPr lang="en-GB" sz="1800" b="1" dirty="0"/>
              <a:t>Benefits and Impacts</a:t>
            </a:r>
          </a:p>
          <a:p>
            <a:pPr marL="0" indent="0">
              <a:buNone/>
            </a:pPr>
            <a:r>
              <a:rPr lang="en-GB" sz="1800" b="1" dirty="0"/>
              <a:t>Five easiest things to use for impact</a:t>
            </a:r>
          </a:p>
          <a:p>
            <a:pPr marL="0" indent="0">
              <a:buNone/>
            </a:pPr>
            <a:r>
              <a:rPr lang="en-GB" sz="1800" b="1" dirty="0"/>
              <a:t>My recommendations</a:t>
            </a:r>
          </a:p>
        </p:txBody>
      </p:sp>
      <p:sp>
        <p:nvSpPr>
          <p:cNvPr id="5" name="Slide Number Placeholder 4">
            <a:extLst>
              <a:ext uri="{FF2B5EF4-FFF2-40B4-BE49-F238E27FC236}">
                <a16:creationId xmlns:a16="http://schemas.microsoft.com/office/drawing/2014/main" id="{7B3C5984-E2F2-4064-A93F-9C3BED7CD2A8}"/>
              </a:ext>
            </a:extLst>
          </p:cNvPr>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058E266-8113-426B-8D6E-3D9314010A0C}" type="slidenum">
              <a:rPr kumimoji="0" lang="en-GB"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GB"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9325498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E5F59B-E861-44F8-9198-973BF3ADE007}"/>
              </a:ext>
            </a:extLst>
          </p:cNvPr>
          <p:cNvSpPr>
            <a:spLocks noGrp="1"/>
          </p:cNvSpPr>
          <p:nvPr>
            <p:ph type="title"/>
          </p:nvPr>
        </p:nvSpPr>
        <p:spPr/>
        <p:txBody>
          <a:bodyPr>
            <a:normAutofit/>
          </a:bodyPr>
          <a:lstStyle/>
          <a:p>
            <a:r>
              <a:rPr lang="en-GB" sz="2800" b="1" dirty="0">
                <a:latin typeface="+mn-lt"/>
              </a:rPr>
              <a:t>Benefits and Impacts</a:t>
            </a:r>
          </a:p>
        </p:txBody>
      </p:sp>
      <p:sp>
        <p:nvSpPr>
          <p:cNvPr id="3" name="Content Placeholder 2">
            <a:extLst>
              <a:ext uri="{FF2B5EF4-FFF2-40B4-BE49-F238E27FC236}">
                <a16:creationId xmlns:a16="http://schemas.microsoft.com/office/drawing/2014/main" id="{52E7FD9D-D806-4473-B62A-91D8F1DDB95E}"/>
              </a:ext>
            </a:extLst>
          </p:cNvPr>
          <p:cNvSpPr>
            <a:spLocks noGrp="1"/>
          </p:cNvSpPr>
          <p:nvPr>
            <p:ph idx="1"/>
          </p:nvPr>
        </p:nvSpPr>
        <p:spPr/>
        <p:txBody>
          <a:bodyPr>
            <a:normAutofit/>
          </a:bodyPr>
          <a:lstStyle/>
          <a:p>
            <a:pPr marL="0" indent="0">
              <a:buNone/>
            </a:pPr>
            <a:r>
              <a:rPr lang="en-US" sz="1800" dirty="0"/>
              <a:t>Assistive technology</a:t>
            </a:r>
          </a:p>
          <a:p>
            <a:pPr marL="0" indent="0">
              <a:buNone/>
            </a:pPr>
            <a:r>
              <a:rPr lang="en-US" sz="1800" dirty="0"/>
              <a:t>The use of technology in the home is gathering momentum within councils. </a:t>
            </a:r>
          </a:p>
          <a:p>
            <a:pPr marL="0" indent="0">
              <a:buNone/>
            </a:pPr>
            <a:r>
              <a:rPr lang="en-US" sz="1800" dirty="0"/>
              <a:t>Hampshire County Council’s use of Alexa has been well documented</a:t>
            </a:r>
          </a:p>
          <a:p>
            <a:pPr marL="0" indent="0">
              <a:buNone/>
            </a:pPr>
            <a:endParaRPr lang="en-US" sz="1800" dirty="0"/>
          </a:p>
          <a:p>
            <a:pPr marL="0" indent="0">
              <a:buNone/>
            </a:pPr>
            <a:r>
              <a:rPr lang="en-US" sz="1800" dirty="0"/>
              <a:t>Something as simple as Alexa can </a:t>
            </a:r>
          </a:p>
          <a:p>
            <a:r>
              <a:rPr lang="en-US" sz="1800" dirty="0"/>
              <a:t>Reduction in number of visits for reassurance</a:t>
            </a:r>
          </a:p>
          <a:p>
            <a:r>
              <a:rPr lang="en-US" sz="1800" dirty="0"/>
              <a:t>Reduced costs of care packages</a:t>
            </a:r>
          </a:p>
          <a:p>
            <a:pPr marL="0" indent="0">
              <a:buNone/>
            </a:pPr>
            <a:endParaRPr lang="en-US" sz="1800" dirty="0"/>
          </a:p>
          <a:p>
            <a:pPr marL="0" indent="0">
              <a:buNone/>
            </a:pPr>
            <a:r>
              <a:rPr lang="en-US" sz="1800" dirty="0"/>
              <a:t>Impact for clients:</a:t>
            </a:r>
          </a:p>
          <a:p>
            <a:r>
              <a:rPr lang="en-US" sz="1800" dirty="0"/>
              <a:t>Greater independence</a:t>
            </a:r>
          </a:p>
          <a:p>
            <a:r>
              <a:rPr lang="en-US" sz="1800" dirty="0"/>
              <a:t>Instant response and support to issues</a:t>
            </a:r>
          </a:p>
          <a:p>
            <a:r>
              <a:rPr lang="en-US" sz="1800" dirty="0"/>
              <a:t>Increased dignity from the reduction of face-to-face non-personal care</a:t>
            </a:r>
          </a:p>
          <a:p>
            <a:endParaRPr lang="en-US" sz="1600" dirty="0"/>
          </a:p>
          <a:p>
            <a:endParaRPr lang="en-GB" sz="1600" dirty="0"/>
          </a:p>
        </p:txBody>
      </p:sp>
      <p:sp>
        <p:nvSpPr>
          <p:cNvPr id="4" name="Slide Number Placeholder 3">
            <a:extLst>
              <a:ext uri="{FF2B5EF4-FFF2-40B4-BE49-F238E27FC236}">
                <a16:creationId xmlns:a16="http://schemas.microsoft.com/office/drawing/2014/main" id="{C9D2FD7F-30BC-4C84-B7A6-177B1E1BD2C6}"/>
              </a:ext>
            </a:extLst>
          </p:cNvPr>
          <p:cNvSpPr>
            <a:spLocks noGrp="1"/>
          </p:cNvSpPr>
          <p:nvPr>
            <p:ph type="sldNum" sz="quarter" idx="12"/>
          </p:nvPr>
        </p:nvSpPr>
        <p:spPr/>
        <p:txBody>
          <a:bodyPr/>
          <a:lstStyle/>
          <a:p>
            <a:fld id="{5058E266-8113-426B-8D6E-3D9314010A0C}" type="slidenum">
              <a:rPr lang="en-GB" smtClean="0"/>
              <a:t>20</a:t>
            </a:fld>
            <a:endParaRPr lang="en-GB"/>
          </a:p>
        </p:txBody>
      </p:sp>
    </p:spTree>
    <p:extLst>
      <p:ext uri="{BB962C8B-B14F-4D97-AF65-F5344CB8AC3E}">
        <p14:creationId xmlns:p14="http://schemas.microsoft.com/office/powerpoint/2010/main" val="250981004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4C13E8A-B494-4D0E-BF6C-E2211AF4B596}"/>
              </a:ext>
            </a:extLst>
          </p:cNvPr>
          <p:cNvSpPr>
            <a:spLocks noGrp="1"/>
          </p:cNvSpPr>
          <p:nvPr>
            <p:ph type="sldNum" sz="quarter" idx="12"/>
          </p:nvPr>
        </p:nvSpPr>
        <p:spPr/>
        <p:txBody>
          <a:bodyPr/>
          <a:lstStyle/>
          <a:p>
            <a:fld id="{5058E266-8113-426B-8D6E-3D9314010A0C}" type="slidenum">
              <a:rPr lang="en-GB" smtClean="0"/>
              <a:t>21</a:t>
            </a:fld>
            <a:endParaRPr lang="en-GB"/>
          </a:p>
        </p:txBody>
      </p:sp>
      <p:sp>
        <p:nvSpPr>
          <p:cNvPr id="5" name="Title 1">
            <a:extLst>
              <a:ext uri="{FF2B5EF4-FFF2-40B4-BE49-F238E27FC236}">
                <a16:creationId xmlns:a16="http://schemas.microsoft.com/office/drawing/2014/main" id="{8187BBB8-DE43-4B56-A53A-FF9E0EDF2F98}"/>
              </a:ext>
            </a:extLst>
          </p:cNvPr>
          <p:cNvSpPr>
            <a:spLocks noGrp="1"/>
          </p:cNvSpPr>
          <p:nvPr>
            <p:ph type="title"/>
          </p:nvPr>
        </p:nvSpPr>
        <p:spPr>
          <a:xfrm>
            <a:off x="838200" y="136525"/>
            <a:ext cx="10515600" cy="973138"/>
          </a:xfrm>
        </p:spPr>
        <p:txBody>
          <a:bodyPr>
            <a:normAutofit/>
          </a:bodyPr>
          <a:lstStyle/>
          <a:p>
            <a:r>
              <a:rPr lang="en-GB" sz="2800" b="1" dirty="0">
                <a:latin typeface="+mn-lt"/>
              </a:rPr>
              <a:t>Five of the best advances in technology</a:t>
            </a:r>
          </a:p>
        </p:txBody>
      </p:sp>
    </p:spTree>
    <p:extLst>
      <p:ext uri="{BB962C8B-B14F-4D97-AF65-F5344CB8AC3E}">
        <p14:creationId xmlns:p14="http://schemas.microsoft.com/office/powerpoint/2010/main" val="145123916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87A1D4-C3A2-4039-800A-2100204F0507}"/>
              </a:ext>
            </a:extLst>
          </p:cNvPr>
          <p:cNvSpPr>
            <a:spLocks noGrp="1"/>
          </p:cNvSpPr>
          <p:nvPr>
            <p:ph type="title"/>
          </p:nvPr>
        </p:nvSpPr>
        <p:spPr/>
        <p:txBody>
          <a:bodyPr>
            <a:normAutofit/>
          </a:bodyPr>
          <a:lstStyle/>
          <a:p>
            <a:r>
              <a:rPr lang="en-GB" sz="2800" b="1" dirty="0">
                <a:latin typeface="+mn-lt"/>
              </a:rPr>
              <a:t>Camera</a:t>
            </a:r>
          </a:p>
        </p:txBody>
      </p:sp>
      <p:sp>
        <p:nvSpPr>
          <p:cNvPr id="3" name="Content Placeholder 2">
            <a:extLst>
              <a:ext uri="{FF2B5EF4-FFF2-40B4-BE49-F238E27FC236}">
                <a16:creationId xmlns:a16="http://schemas.microsoft.com/office/drawing/2014/main" id="{D8D90B23-1609-4E32-91FA-E7BE37B37E9A}"/>
              </a:ext>
            </a:extLst>
          </p:cNvPr>
          <p:cNvSpPr>
            <a:spLocks noGrp="1"/>
          </p:cNvSpPr>
          <p:nvPr>
            <p:ph idx="1"/>
          </p:nvPr>
        </p:nvSpPr>
        <p:spPr/>
        <p:txBody>
          <a:bodyPr/>
          <a:lstStyle/>
          <a:p>
            <a:pPr marL="0" indent="0" fontAlgn="base">
              <a:buNone/>
            </a:pPr>
            <a:r>
              <a:rPr lang="en-US" sz="1600" dirty="0"/>
              <a:t>Cameras are now being used to promote independent living.</a:t>
            </a:r>
          </a:p>
          <a:p>
            <a:pPr marL="0" indent="0" fontAlgn="base">
              <a:buNone/>
            </a:pPr>
            <a:r>
              <a:rPr lang="en-US" sz="1600" dirty="0"/>
              <a:t>The </a:t>
            </a:r>
            <a:r>
              <a:rPr lang="en-US" sz="1600" dirty="0" err="1"/>
              <a:t>Orcam</a:t>
            </a:r>
            <a:r>
              <a:rPr lang="en-US" sz="1600" dirty="0"/>
              <a:t> </a:t>
            </a:r>
            <a:r>
              <a:rPr lang="en-US" sz="1600" dirty="0" err="1"/>
              <a:t>MyEye</a:t>
            </a:r>
            <a:r>
              <a:rPr lang="en-US" sz="1600" dirty="0"/>
              <a:t> is a  different device. Mounting onto the frame of a pair of glasses, it can assist people with visual impairments by reading text, </a:t>
            </a:r>
            <a:r>
              <a:rPr lang="en-US" sz="1600" dirty="0" err="1"/>
              <a:t>recognising</a:t>
            </a:r>
            <a:r>
              <a:rPr lang="en-US" sz="1600" dirty="0"/>
              <a:t> faces and identifying objects. The information is relayed to the wearer via a small earpiece microphone.</a:t>
            </a:r>
          </a:p>
          <a:p>
            <a:pPr marL="0" indent="0" fontAlgn="base">
              <a:buNone/>
            </a:pPr>
            <a:endParaRPr lang="en-US" sz="1600" dirty="0"/>
          </a:p>
          <a:p>
            <a:pPr marL="0" indent="0" fontAlgn="base">
              <a:buNone/>
            </a:pPr>
            <a:endParaRPr lang="en-US" sz="1600" dirty="0"/>
          </a:p>
          <a:p>
            <a:pPr marL="0" indent="0" fontAlgn="base">
              <a:buNone/>
            </a:pPr>
            <a:endParaRPr lang="en-US" sz="1600" dirty="0"/>
          </a:p>
          <a:p>
            <a:pPr marL="0" indent="0" fontAlgn="base">
              <a:buNone/>
            </a:pPr>
            <a:endParaRPr lang="en-US" sz="1600" dirty="0"/>
          </a:p>
          <a:p>
            <a:pPr marL="0" indent="0" fontAlgn="base">
              <a:buNone/>
            </a:pPr>
            <a:endParaRPr lang="en-US" sz="1600" dirty="0"/>
          </a:p>
          <a:p>
            <a:pPr marL="0" indent="0" fontAlgn="base">
              <a:buNone/>
            </a:pPr>
            <a:endParaRPr lang="en-US" sz="1600" dirty="0"/>
          </a:p>
          <a:p>
            <a:pPr marL="0" indent="0" fontAlgn="base">
              <a:buNone/>
            </a:pPr>
            <a:endParaRPr lang="en-US" sz="1600" dirty="0"/>
          </a:p>
          <a:p>
            <a:pPr marL="0" indent="0" fontAlgn="base">
              <a:buNone/>
            </a:pPr>
            <a:r>
              <a:rPr lang="en-US" sz="1600" dirty="0"/>
              <a:t>The Ring smart video doorbell enables front doors to be answered remotely via friends’ or relatives’ smartphones, which display images of who is standing in the doorway.</a:t>
            </a:r>
          </a:p>
          <a:p>
            <a:pPr fontAlgn="base"/>
            <a:endParaRPr lang="en-US" dirty="0"/>
          </a:p>
          <a:p>
            <a:pPr fontAlgn="base"/>
            <a:endParaRPr lang="en-US" dirty="0"/>
          </a:p>
          <a:p>
            <a:endParaRPr lang="en-GB" dirty="0"/>
          </a:p>
        </p:txBody>
      </p:sp>
      <p:sp>
        <p:nvSpPr>
          <p:cNvPr id="4" name="Slide Number Placeholder 3">
            <a:extLst>
              <a:ext uri="{FF2B5EF4-FFF2-40B4-BE49-F238E27FC236}">
                <a16:creationId xmlns:a16="http://schemas.microsoft.com/office/drawing/2014/main" id="{D09871ED-2987-4EA9-8D75-C52C02104BE7}"/>
              </a:ext>
            </a:extLst>
          </p:cNvPr>
          <p:cNvSpPr>
            <a:spLocks noGrp="1"/>
          </p:cNvSpPr>
          <p:nvPr>
            <p:ph type="sldNum" sz="quarter" idx="12"/>
          </p:nvPr>
        </p:nvSpPr>
        <p:spPr/>
        <p:txBody>
          <a:bodyPr/>
          <a:lstStyle/>
          <a:p>
            <a:fld id="{5058E266-8113-426B-8D6E-3D9314010A0C}" type="slidenum">
              <a:rPr lang="en-GB" smtClean="0"/>
              <a:t>22</a:t>
            </a:fld>
            <a:endParaRPr lang="en-GB"/>
          </a:p>
        </p:txBody>
      </p:sp>
      <p:pic>
        <p:nvPicPr>
          <p:cNvPr id="5" name="Picture 4">
            <a:extLst>
              <a:ext uri="{FF2B5EF4-FFF2-40B4-BE49-F238E27FC236}">
                <a16:creationId xmlns:a16="http://schemas.microsoft.com/office/drawing/2014/main" id="{C733D72C-FCAA-47BC-A4F3-705443B7627B}"/>
              </a:ext>
            </a:extLst>
          </p:cNvPr>
          <p:cNvPicPr>
            <a:picLocks noChangeAspect="1"/>
          </p:cNvPicPr>
          <p:nvPr/>
        </p:nvPicPr>
        <p:blipFill>
          <a:blip r:embed="rId2"/>
          <a:stretch>
            <a:fillRect/>
          </a:stretch>
        </p:blipFill>
        <p:spPr>
          <a:xfrm>
            <a:off x="6882062" y="2839719"/>
            <a:ext cx="3300797" cy="2062999"/>
          </a:xfrm>
          <a:prstGeom prst="rect">
            <a:avLst/>
          </a:prstGeom>
        </p:spPr>
      </p:pic>
    </p:spTree>
    <p:extLst>
      <p:ext uri="{BB962C8B-B14F-4D97-AF65-F5344CB8AC3E}">
        <p14:creationId xmlns:p14="http://schemas.microsoft.com/office/powerpoint/2010/main" val="6988122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064A65-C8B5-4310-A88B-CB44C993081C}"/>
              </a:ext>
            </a:extLst>
          </p:cNvPr>
          <p:cNvSpPr>
            <a:spLocks noGrp="1"/>
          </p:cNvSpPr>
          <p:nvPr>
            <p:ph type="title"/>
          </p:nvPr>
        </p:nvSpPr>
        <p:spPr/>
        <p:txBody>
          <a:bodyPr>
            <a:normAutofit/>
          </a:bodyPr>
          <a:lstStyle/>
          <a:p>
            <a:r>
              <a:rPr lang="en-GB" sz="2800" b="1" dirty="0">
                <a:latin typeface="+mn-lt"/>
              </a:rPr>
              <a:t>Sleeping</a:t>
            </a:r>
          </a:p>
        </p:txBody>
      </p:sp>
      <p:sp>
        <p:nvSpPr>
          <p:cNvPr id="3" name="Content Placeholder 2">
            <a:extLst>
              <a:ext uri="{FF2B5EF4-FFF2-40B4-BE49-F238E27FC236}">
                <a16:creationId xmlns:a16="http://schemas.microsoft.com/office/drawing/2014/main" id="{06D037F1-389D-4328-9369-573EB69946B2}"/>
              </a:ext>
            </a:extLst>
          </p:cNvPr>
          <p:cNvSpPr>
            <a:spLocks noGrp="1"/>
          </p:cNvSpPr>
          <p:nvPr>
            <p:ph idx="1"/>
          </p:nvPr>
        </p:nvSpPr>
        <p:spPr/>
        <p:txBody>
          <a:bodyPr/>
          <a:lstStyle/>
          <a:p>
            <a:pPr fontAlgn="base"/>
            <a:r>
              <a:rPr lang="en-US" sz="1600" dirty="0"/>
              <a:t>Several devices are geared around promoting restful sleep which people with learning disabilities, autism, dementia and a range of mental health problems are less likely to experience.</a:t>
            </a:r>
          </a:p>
          <a:p>
            <a:pPr fontAlgn="base"/>
            <a:r>
              <a:rPr lang="en-US" sz="1600" dirty="0"/>
              <a:t>The </a:t>
            </a:r>
            <a:r>
              <a:rPr lang="en-US" sz="1600" dirty="0" err="1"/>
              <a:t>Illumy</a:t>
            </a:r>
            <a:r>
              <a:rPr lang="en-US" sz="1600" dirty="0"/>
              <a:t> sleep mask uses pulsing red-toned light to help wearers become calm and fall asleep and blue tones to assist with waking up. In an adjacent bedroom the </a:t>
            </a:r>
            <a:r>
              <a:rPr lang="en-US" sz="1600" dirty="0" err="1"/>
              <a:t>Zeeq</a:t>
            </a:r>
            <a:r>
              <a:rPr lang="en-US" sz="1600" dirty="0"/>
              <a:t> smart pillow conceals a range of functions including a vibration alarm to encourage movement when snoring is detected, and analysis of sleep quality, which is sent to a smartphone app.</a:t>
            </a:r>
          </a:p>
          <a:p>
            <a:endParaRPr lang="en-GB" dirty="0"/>
          </a:p>
        </p:txBody>
      </p:sp>
      <p:sp>
        <p:nvSpPr>
          <p:cNvPr id="4" name="Slide Number Placeholder 3">
            <a:extLst>
              <a:ext uri="{FF2B5EF4-FFF2-40B4-BE49-F238E27FC236}">
                <a16:creationId xmlns:a16="http://schemas.microsoft.com/office/drawing/2014/main" id="{F3D6C651-8528-4DE4-A9B0-3B9AD15CAB90}"/>
              </a:ext>
            </a:extLst>
          </p:cNvPr>
          <p:cNvSpPr>
            <a:spLocks noGrp="1"/>
          </p:cNvSpPr>
          <p:nvPr>
            <p:ph type="sldNum" sz="quarter" idx="12"/>
          </p:nvPr>
        </p:nvSpPr>
        <p:spPr/>
        <p:txBody>
          <a:bodyPr/>
          <a:lstStyle/>
          <a:p>
            <a:fld id="{5058E266-8113-426B-8D6E-3D9314010A0C}" type="slidenum">
              <a:rPr lang="en-GB" smtClean="0"/>
              <a:t>23</a:t>
            </a:fld>
            <a:endParaRPr lang="en-GB"/>
          </a:p>
        </p:txBody>
      </p:sp>
      <p:pic>
        <p:nvPicPr>
          <p:cNvPr id="5" name="Picture 4">
            <a:extLst>
              <a:ext uri="{FF2B5EF4-FFF2-40B4-BE49-F238E27FC236}">
                <a16:creationId xmlns:a16="http://schemas.microsoft.com/office/drawing/2014/main" id="{9ADCB34C-84EB-482D-9213-34D3F17F915B}"/>
              </a:ext>
            </a:extLst>
          </p:cNvPr>
          <p:cNvPicPr>
            <a:picLocks noChangeAspect="1"/>
          </p:cNvPicPr>
          <p:nvPr/>
        </p:nvPicPr>
        <p:blipFill>
          <a:blip r:embed="rId2"/>
          <a:stretch>
            <a:fillRect/>
          </a:stretch>
        </p:blipFill>
        <p:spPr>
          <a:xfrm>
            <a:off x="6959600" y="3073026"/>
            <a:ext cx="4156709" cy="2597943"/>
          </a:xfrm>
          <a:prstGeom prst="rect">
            <a:avLst/>
          </a:prstGeom>
        </p:spPr>
      </p:pic>
    </p:spTree>
    <p:extLst>
      <p:ext uri="{BB962C8B-B14F-4D97-AF65-F5344CB8AC3E}">
        <p14:creationId xmlns:p14="http://schemas.microsoft.com/office/powerpoint/2010/main" val="9566392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D4DE6F-95CA-422A-994F-D3DD407EA116}"/>
              </a:ext>
            </a:extLst>
          </p:cNvPr>
          <p:cNvSpPr>
            <a:spLocks noGrp="1"/>
          </p:cNvSpPr>
          <p:nvPr>
            <p:ph type="title"/>
          </p:nvPr>
        </p:nvSpPr>
        <p:spPr/>
        <p:txBody>
          <a:bodyPr>
            <a:normAutofit/>
          </a:bodyPr>
          <a:lstStyle/>
          <a:p>
            <a:r>
              <a:rPr lang="en-GB" sz="2800" b="1" dirty="0">
                <a:latin typeface="+mn-lt"/>
              </a:rPr>
              <a:t>Eating and Drinking</a:t>
            </a:r>
          </a:p>
        </p:txBody>
      </p:sp>
      <p:sp>
        <p:nvSpPr>
          <p:cNvPr id="3" name="Content Placeholder 2">
            <a:extLst>
              <a:ext uri="{FF2B5EF4-FFF2-40B4-BE49-F238E27FC236}">
                <a16:creationId xmlns:a16="http://schemas.microsoft.com/office/drawing/2014/main" id="{16A71D6D-6B95-45A9-9FFF-DD124811EF53}"/>
              </a:ext>
            </a:extLst>
          </p:cNvPr>
          <p:cNvSpPr>
            <a:spLocks noGrp="1"/>
          </p:cNvSpPr>
          <p:nvPr>
            <p:ph idx="1"/>
          </p:nvPr>
        </p:nvSpPr>
        <p:spPr/>
        <p:txBody>
          <a:bodyPr>
            <a:normAutofit/>
          </a:bodyPr>
          <a:lstStyle/>
          <a:p>
            <a:pPr marL="0" indent="0">
              <a:buNone/>
            </a:pPr>
            <a:r>
              <a:rPr lang="en-US" sz="2000" dirty="0"/>
              <a:t>In the kitchen there are a number of gadgets to help people maintain eating and drinking habits. The </a:t>
            </a:r>
            <a:r>
              <a:rPr lang="en-US" sz="2000" dirty="0" err="1"/>
              <a:t>HAPIfork</a:t>
            </a:r>
            <a:r>
              <a:rPr lang="en-US" sz="2000" dirty="0"/>
              <a:t> monitors the speed and duration at which meals are eaten, with indicator lights and gentle vibrations alerts if you’re eating too fast.</a:t>
            </a:r>
          </a:p>
          <a:p>
            <a:pPr marL="0" indent="0">
              <a:buNone/>
            </a:pPr>
            <a:r>
              <a:rPr lang="en-US" sz="2000" dirty="0"/>
              <a:t>The Smarter </a:t>
            </a:r>
            <a:r>
              <a:rPr lang="en-US" sz="2000" dirty="0" err="1"/>
              <a:t>iKettle</a:t>
            </a:r>
            <a:r>
              <a:rPr lang="en-US" sz="2000" dirty="0"/>
              <a:t>, meanwhile, is controlled by a smartphone and can have water boiling by the time someone enters their kitchen, meaning people do not have to stand for as long when making a hot drink.</a:t>
            </a:r>
          </a:p>
          <a:p>
            <a:pPr marL="0" indent="0">
              <a:buNone/>
            </a:pPr>
            <a:r>
              <a:rPr lang="en-US" sz="2000" dirty="0"/>
              <a:t>The Quirky Egg Minder, as its name suggests, keeps tabs on eggs and sends notifications to prevent bad ones being eaten.</a:t>
            </a:r>
            <a:endParaRPr lang="en-GB" sz="2000" dirty="0"/>
          </a:p>
          <a:p>
            <a:pPr marL="0" indent="0">
              <a:buNone/>
            </a:pPr>
            <a:endParaRPr lang="en-GB" sz="2000" dirty="0"/>
          </a:p>
        </p:txBody>
      </p:sp>
      <p:sp>
        <p:nvSpPr>
          <p:cNvPr id="4" name="Slide Number Placeholder 3">
            <a:extLst>
              <a:ext uri="{FF2B5EF4-FFF2-40B4-BE49-F238E27FC236}">
                <a16:creationId xmlns:a16="http://schemas.microsoft.com/office/drawing/2014/main" id="{7957A5B5-B384-419E-8415-2F06ED4D9266}"/>
              </a:ext>
            </a:extLst>
          </p:cNvPr>
          <p:cNvSpPr>
            <a:spLocks noGrp="1"/>
          </p:cNvSpPr>
          <p:nvPr>
            <p:ph type="sldNum" sz="quarter" idx="12"/>
          </p:nvPr>
        </p:nvSpPr>
        <p:spPr/>
        <p:txBody>
          <a:bodyPr/>
          <a:lstStyle/>
          <a:p>
            <a:fld id="{5058E266-8113-426B-8D6E-3D9314010A0C}" type="slidenum">
              <a:rPr lang="en-GB" smtClean="0"/>
              <a:t>24</a:t>
            </a:fld>
            <a:endParaRPr lang="en-GB"/>
          </a:p>
        </p:txBody>
      </p:sp>
      <p:pic>
        <p:nvPicPr>
          <p:cNvPr id="5" name="Picture 4">
            <a:extLst>
              <a:ext uri="{FF2B5EF4-FFF2-40B4-BE49-F238E27FC236}">
                <a16:creationId xmlns:a16="http://schemas.microsoft.com/office/drawing/2014/main" id="{88D83DB0-B407-43D2-81E6-9BB44E91AA1A}"/>
              </a:ext>
            </a:extLst>
          </p:cNvPr>
          <p:cNvPicPr>
            <a:picLocks noChangeAspect="1"/>
          </p:cNvPicPr>
          <p:nvPr/>
        </p:nvPicPr>
        <p:blipFill>
          <a:blip r:embed="rId2"/>
          <a:stretch>
            <a:fillRect/>
          </a:stretch>
        </p:blipFill>
        <p:spPr>
          <a:xfrm>
            <a:off x="5319360" y="4181218"/>
            <a:ext cx="3190600" cy="1998100"/>
          </a:xfrm>
          <a:prstGeom prst="rect">
            <a:avLst/>
          </a:prstGeom>
        </p:spPr>
      </p:pic>
      <p:pic>
        <p:nvPicPr>
          <p:cNvPr id="7" name="Picture 6">
            <a:extLst>
              <a:ext uri="{FF2B5EF4-FFF2-40B4-BE49-F238E27FC236}">
                <a16:creationId xmlns:a16="http://schemas.microsoft.com/office/drawing/2014/main" id="{A1777BB7-7881-49EC-BAA3-66B329C53189}"/>
              </a:ext>
            </a:extLst>
          </p:cNvPr>
          <p:cNvPicPr>
            <a:picLocks noChangeAspect="1"/>
          </p:cNvPicPr>
          <p:nvPr/>
        </p:nvPicPr>
        <p:blipFill>
          <a:blip r:embed="rId3"/>
          <a:stretch>
            <a:fillRect/>
          </a:stretch>
        </p:blipFill>
        <p:spPr>
          <a:xfrm>
            <a:off x="720355" y="4181218"/>
            <a:ext cx="3892105" cy="2432566"/>
          </a:xfrm>
          <a:prstGeom prst="rect">
            <a:avLst/>
          </a:prstGeom>
        </p:spPr>
      </p:pic>
    </p:spTree>
    <p:extLst>
      <p:ext uri="{BB962C8B-B14F-4D97-AF65-F5344CB8AC3E}">
        <p14:creationId xmlns:p14="http://schemas.microsoft.com/office/powerpoint/2010/main" val="357013153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1C48E6-E4BF-4878-95E6-71439237A4C0}"/>
              </a:ext>
            </a:extLst>
          </p:cNvPr>
          <p:cNvSpPr>
            <a:spLocks noGrp="1"/>
          </p:cNvSpPr>
          <p:nvPr>
            <p:ph type="title"/>
          </p:nvPr>
        </p:nvSpPr>
        <p:spPr/>
        <p:txBody>
          <a:bodyPr>
            <a:normAutofit/>
          </a:bodyPr>
          <a:lstStyle/>
          <a:p>
            <a:r>
              <a:rPr lang="en-GB" sz="2800" b="1" dirty="0">
                <a:latin typeface="+mn-lt"/>
              </a:rPr>
              <a:t>Sensors</a:t>
            </a:r>
          </a:p>
        </p:txBody>
      </p:sp>
      <p:pic>
        <p:nvPicPr>
          <p:cNvPr id="5" name="Content Placeholder 4">
            <a:extLst>
              <a:ext uri="{FF2B5EF4-FFF2-40B4-BE49-F238E27FC236}">
                <a16:creationId xmlns:a16="http://schemas.microsoft.com/office/drawing/2014/main" id="{E192ECAF-E4B9-4A43-B8E2-EC911F0516E7}"/>
              </a:ext>
            </a:extLst>
          </p:cNvPr>
          <p:cNvPicPr>
            <a:picLocks noGrp="1" noChangeAspect="1"/>
          </p:cNvPicPr>
          <p:nvPr>
            <p:ph idx="1"/>
          </p:nvPr>
        </p:nvPicPr>
        <p:blipFill>
          <a:blip r:embed="rId3"/>
          <a:stretch>
            <a:fillRect/>
          </a:stretch>
        </p:blipFill>
        <p:spPr>
          <a:xfrm>
            <a:off x="962952" y="4698465"/>
            <a:ext cx="3236815" cy="2023009"/>
          </a:xfrm>
          <a:prstGeom prst="rect">
            <a:avLst/>
          </a:prstGeom>
        </p:spPr>
      </p:pic>
      <p:sp>
        <p:nvSpPr>
          <p:cNvPr id="4" name="Slide Number Placeholder 3">
            <a:extLst>
              <a:ext uri="{FF2B5EF4-FFF2-40B4-BE49-F238E27FC236}">
                <a16:creationId xmlns:a16="http://schemas.microsoft.com/office/drawing/2014/main" id="{41FC76B6-9DD0-448C-A9C7-09D2F867B86A}"/>
              </a:ext>
            </a:extLst>
          </p:cNvPr>
          <p:cNvSpPr>
            <a:spLocks noGrp="1"/>
          </p:cNvSpPr>
          <p:nvPr>
            <p:ph type="sldNum" sz="quarter" idx="12"/>
          </p:nvPr>
        </p:nvSpPr>
        <p:spPr/>
        <p:txBody>
          <a:bodyPr/>
          <a:lstStyle/>
          <a:p>
            <a:fld id="{5058E266-8113-426B-8D6E-3D9314010A0C}" type="slidenum">
              <a:rPr lang="en-GB" smtClean="0"/>
              <a:t>25</a:t>
            </a:fld>
            <a:endParaRPr lang="en-GB"/>
          </a:p>
        </p:txBody>
      </p:sp>
      <p:sp>
        <p:nvSpPr>
          <p:cNvPr id="6" name="Rectangle 5">
            <a:extLst>
              <a:ext uri="{FF2B5EF4-FFF2-40B4-BE49-F238E27FC236}">
                <a16:creationId xmlns:a16="http://schemas.microsoft.com/office/drawing/2014/main" id="{BFF6D168-0A1D-4B39-97C6-1D00B2E5013E}"/>
              </a:ext>
            </a:extLst>
          </p:cNvPr>
          <p:cNvSpPr/>
          <p:nvPr/>
        </p:nvSpPr>
        <p:spPr>
          <a:xfrm>
            <a:off x="406288" y="1398707"/>
            <a:ext cx="11029444" cy="3139321"/>
          </a:xfrm>
          <a:prstGeom prst="rect">
            <a:avLst/>
          </a:prstGeom>
        </p:spPr>
        <p:txBody>
          <a:bodyPr wrap="square">
            <a:spAutoFit/>
          </a:bodyPr>
          <a:lstStyle/>
          <a:p>
            <a:r>
              <a:rPr lang="en-US" dirty="0"/>
              <a:t>Motion detectors have been used for more than a decade so people can keep a person safe. Now, a much more sophisticated array of sensors, which send data to backend applications and communicate with mobile devices, can build detailed pictures of people’s lives to help with care planning.</a:t>
            </a:r>
          </a:p>
          <a:p>
            <a:endParaRPr lang="en-US" dirty="0"/>
          </a:p>
          <a:p>
            <a:r>
              <a:rPr lang="en-US" dirty="0"/>
              <a:t>We know, if someone has everything in, about temperature, light levels, if they sleep in the living room, when they sit on the sofa, if someone comes to visit them and whether the front door is opened at night.</a:t>
            </a:r>
          </a:p>
          <a:p>
            <a:endParaRPr lang="en-US" dirty="0"/>
          </a:p>
          <a:p>
            <a:r>
              <a:rPr lang="en-US" dirty="0"/>
              <a:t>By writing ‘rules’ based on the information the sensors give out, alerts can also be triggered when something goes awry. </a:t>
            </a:r>
          </a:p>
          <a:p>
            <a:r>
              <a:rPr lang="en-US" dirty="0"/>
              <a:t>For example - a woman who fell in her bathroom soon after her </a:t>
            </a:r>
            <a:r>
              <a:rPr lang="en-US" dirty="0" err="1"/>
              <a:t>carers</a:t>
            </a:r>
            <a:r>
              <a:rPr lang="en-US" dirty="0"/>
              <a:t> had left; because sensors </a:t>
            </a:r>
            <a:r>
              <a:rPr lang="en-US" dirty="0" err="1"/>
              <a:t>recognised</a:t>
            </a:r>
            <a:r>
              <a:rPr lang="en-US" dirty="0"/>
              <a:t> that she had entered the room but not left, social care staff were notified within 45 minutes.</a:t>
            </a:r>
            <a:endParaRPr lang="en-GB" dirty="0"/>
          </a:p>
        </p:txBody>
      </p:sp>
    </p:spTree>
    <p:extLst>
      <p:ext uri="{BB962C8B-B14F-4D97-AF65-F5344CB8AC3E}">
        <p14:creationId xmlns:p14="http://schemas.microsoft.com/office/powerpoint/2010/main" val="415355766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0F4FC3-DEAD-4F1A-A0D7-454A50178A2E}"/>
              </a:ext>
            </a:extLst>
          </p:cNvPr>
          <p:cNvSpPr>
            <a:spLocks noGrp="1"/>
          </p:cNvSpPr>
          <p:nvPr>
            <p:ph type="title"/>
          </p:nvPr>
        </p:nvSpPr>
        <p:spPr/>
        <p:txBody>
          <a:bodyPr>
            <a:normAutofit/>
          </a:bodyPr>
          <a:lstStyle/>
          <a:p>
            <a:r>
              <a:rPr lang="en-GB" sz="2800" b="1" dirty="0">
                <a:latin typeface="+mn-lt"/>
              </a:rPr>
              <a:t>Voice Activated Assistants</a:t>
            </a:r>
          </a:p>
        </p:txBody>
      </p:sp>
      <p:sp>
        <p:nvSpPr>
          <p:cNvPr id="3" name="Content Placeholder 2">
            <a:extLst>
              <a:ext uri="{FF2B5EF4-FFF2-40B4-BE49-F238E27FC236}">
                <a16:creationId xmlns:a16="http://schemas.microsoft.com/office/drawing/2014/main" id="{A9882289-D00D-4B6B-A63A-73473AD7E119}"/>
              </a:ext>
            </a:extLst>
          </p:cNvPr>
          <p:cNvSpPr>
            <a:spLocks noGrp="1"/>
          </p:cNvSpPr>
          <p:nvPr>
            <p:ph idx="1"/>
          </p:nvPr>
        </p:nvSpPr>
        <p:spPr/>
        <p:txBody>
          <a:bodyPr>
            <a:normAutofit/>
          </a:bodyPr>
          <a:lstStyle/>
          <a:p>
            <a:r>
              <a:rPr lang="en-US" sz="2000" dirty="0"/>
              <a:t>Amazon’s Echo smart speaker, with its digital assistant Alexa, has been being trialed by some councils over the past couple of years. Google’s Home, a competing voice-activated device, was also trialed, though for the moment its usefulness lags slightly behind.</a:t>
            </a:r>
          </a:p>
          <a:p>
            <a:endParaRPr lang="en-US" sz="2000" dirty="0"/>
          </a:p>
          <a:p>
            <a:pPr marL="0" indent="0">
              <a:buNone/>
            </a:pPr>
            <a:r>
              <a:rPr lang="en-US" sz="2000" dirty="0"/>
              <a:t>The digital assistants can help people with reduced mobility or cognitive impairments by enabling voice control of things light lighting, heating and curtains opening or closing, as well as providing reminders, for instance around medication. The Echo, which in its latest ‘Show’ iteration adds a video screen, has also been adapted to facilitate </a:t>
            </a:r>
            <a:r>
              <a:rPr lang="en-US" sz="2000" dirty="0" err="1"/>
              <a:t>carers</a:t>
            </a:r>
            <a:r>
              <a:rPr lang="en-US" sz="2000" dirty="0"/>
              <a:t> checking in and out of people’s homes, and to enable residents to summon help by voice command alone.</a:t>
            </a:r>
            <a:endParaRPr lang="en-GB" sz="2000" dirty="0"/>
          </a:p>
        </p:txBody>
      </p:sp>
      <p:sp>
        <p:nvSpPr>
          <p:cNvPr id="4" name="Slide Number Placeholder 3">
            <a:extLst>
              <a:ext uri="{FF2B5EF4-FFF2-40B4-BE49-F238E27FC236}">
                <a16:creationId xmlns:a16="http://schemas.microsoft.com/office/drawing/2014/main" id="{FD5D9B73-9D1C-4EA0-9A17-2F0AF47DBA38}"/>
              </a:ext>
            </a:extLst>
          </p:cNvPr>
          <p:cNvSpPr>
            <a:spLocks noGrp="1"/>
          </p:cNvSpPr>
          <p:nvPr>
            <p:ph type="sldNum" sz="quarter" idx="12"/>
          </p:nvPr>
        </p:nvSpPr>
        <p:spPr/>
        <p:txBody>
          <a:bodyPr/>
          <a:lstStyle/>
          <a:p>
            <a:fld id="{5058E266-8113-426B-8D6E-3D9314010A0C}" type="slidenum">
              <a:rPr lang="en-GB" smtClean="0"/>
              <a:t>26</a:t>
            </a:fld>
            <a:endParaRPr lang="en-GB"/>
          </a:p>
        </p:txBody>
      </p:sp>
      <p:pic>
        <p:nvPicPr>
          <p:cNvPr id="5" name="Picture 4">
            <a:extLst>
              <a:ext uri="{FF2B5EF4-FFF2-40B4-BE49-F238E27FC236}">
                <a16:creationId xmlns:a16="http://schemas.microsoft.com/office/drawing/2014/main" id="{445288DB-4C19-44D5-9C3A-B849D5D24A0A}"/>
              </a:ext>
            </a:extLst>
          </p:cNvPr>
          <p:cNvPicPr>
            <a:picLocks noChangeAspect="1"/>
          </p:cNvPicPr>
          <p:nvPr/>
        </p:nvPicPr>
        <p:blipFill>
          <a:blip r:embed="rId3"/>
          <a:stretch>
            <a:fillRect/>
          </a:stretch>
        </p:blipFill>
        <p:spPr>
          <a:xfrm>
            <a:off x="427740" y="4486275"/>
            <a:ext cx="1933575" cy="2371725"/>
          </a:xfrm>
          <a:prstGeom prst="rect">
            <a:avLst/>
          </a:prstGeom>
        </p:spPr>
      </p:pic>
      <p:pic>
        <p:nvPicPr>
          <p:cNvPr id="6" name="Picture 5">
            <a:extLst>
              <a:ext uri="{FF2B5EF4-FFF2-40B4-BE49-F238E27FC236}">
                <a16:creationId xmlns:a16="http://schemas.microsoft.com/office/drawing/2014/main" id="{D74C974E-50A7-495D-A57C-A64691F4A30B}"/>
              </a:ext>
            </a:extLst>
          </p:cNvPr>
          <p:cNvPicPr>
            <a:picLocks noChangeAspect="1"/>
          </p:cNvPicPr>
          <p:nvPr/>
        </p:nvPicPr>
        <p:blipFill>
          <a:blip r:embed="rId4"/>
          <a:stretch>
            <a:fillRect/>
          </a:stretch>
        </p:blipFill>
        <p:spPr>
          <a:xfrm>
            <a:off x="3253422" y="4607560"/>
            <a:ext cx="2047875" cy="2047875"/>
          </a:xfrm>
          <a:prstGeom prst="rect">
            <a:avLst/>
          </a:prstGeom>
        </p:spPr>
      </p:pic>
      <p:pic>
        <p:nvPicPr>
          <p:cNvPr id="7" name="Picture 6">
            <a:extLst>
              <a:ext uri="{FF2B5EF4-FFF2-40B4-BE49-F238E27FC236}">
                <a16:creationId xmlns:a16="http://schemas.microsoft.com/office/drawing/2014/main" id="{FEAB4487-278A-46D1-879D-8B69F202EC0A}"/>
              </a:ext>
            </a:extLst>
          </p:cNvPr>
          <p:cNvPicPr>
            <a:picLocks noChangeAspect="1"/>
          </p:cNvPicPr>
          <p:nvPr/>
        </p:nvPicPr>
        <p:blipFill>
          <a:blip r:embed="rId5"/>
          <a:stretch>
            <a:fillRect/>
          </a:stretch>
        </p:blipFill>
        <p:spPr>
          <a:xfrm>
            <a:off x="5862195" y="4738687"/>
            <a:ext cx="1695450" cy="1866900"/>
          </a:xfrm>
          <a:prstGeom prst="rect">
            <a:avLst/>
          </a:prstGeom>
        </p:spPr>
      </p:pic>
      <p:pic>
        <p:nvPicPr>
          <p:cNvPr id="8" name="Picture 7">
            <a:extLst>
              <a:ext uri="{FF2B5EF4-FFF2-40B4-BE49-F238E27FC236}">
                <a16:creationId xmlns:a16="http://schemas.microsoft.com/office/drawing/2014/main" id="{A6A63534-0A3A-467C-97A4-BD3EB72C6963}"/>
              </a:ext>
            </a:extLst>
          </p:cNvPr>
          <p:cNvPicPr>
            <a:picLocks noChangeAspect="1"/>
          </p:cNvPicPr>
          <p:nvPr/>
        </p:nvPicPr>
        <p:blipFill>
          <a:blip r:embed="rId6"/>
          <a:stretch>
            <a:fillRect/>
          </a:stretch>
        </p:blipFill>
        <p:spPr>
          <a:xfrm>
            <a:off x="7888339" y="4395787"/>
            <a:ext cx="1695451" cy="2143125"/>
          </a:xfrm>
          <a:prstGeom prst="rect">
            <a:avLst/>
          </a:prstGeom>
        </p:spPr>
      </p:pic>
    </p:spTree>
    <p:extLst>
      <p:ext uri="{BB962C8B-B14F-4D97-AF65-F5344CB8AC3E}">
        <p14:creationId xmlns:p14="http://schemas.microsoft.com/office/powerpoint/2010/main" val="12169501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DE5AEE-2DA4-43A6-8CD8-A279E23F3023}"/>
              </a:ext>
            </a:extLst>
          </p:cNvPr>
          <p:cNvSpPr>
            <a:spLocks noGrp="1"/>
          </p:cNvSpPr>
          <p:nvPr>
            <p:ph type="title"/>
          </p:nvPr>
        </p:nvSpPr>
        <p:spPr/>
        <p:txBody>
          <a:bodyPr>
            <a:normAutofit/>
          </a:bodyPr>
          <a:lstStyle/>
          <a:p>
            <a:r>
              <a:rPr lang="en-GB" sz="2800" b="1" dirty="0">
                <a:latin typeface="+mn-lt"/>
              </a:rPr>
              <a:t>What next……….</a:t>
            </a:r>
          </a:p>
        </p:txBody>
      </p:sp>
      <p:sp>
        <p:nvSpPr>
          <p:cNvPr id="3" name="Content Placeholder 2">
            <a:extLst>
              <a:ext uri="{FF2B5EF4-FFF2-40B4-BE49-F238E27FC236}">
                <a16:creationId xmlns:a16="http://schemas.microsoft.com/office/drawing/2014/main" id="{9595DB9D-F8D1-4C55-8C60-8A182211F5E5}"/>
              </a:ext>
            </a:extLst>
          </p:cNvPr>
          <p:cNvSpPr>
            <a:spLocks noGrp="1"/>
          </p:cNvSpPr>
          <p:nvPr>
            <p:ph idx="1"/>
          </p:nvPr>
        </p:nvSpPr>
        <p:spPr/>
        <p:txBody>
          <a:bodyPr/>
          <a:lstStyle/>
          <a:p>
            <a:r>
              <a:rPr lang="en-GB" dirty="0"/>
              <a:t>Keep it simple!</a:t>
            </a:r>
          </a:p>
          <a:p>
            <a:r>
              <a:rPr lang="en-GB" dirty="0"/>
              <a:t>Training for Staff – this could be basic computer training, we need to take the workforce with us on the journey</a:t>
            </a:r>
          </a:p>
          <a:p>
            <a:r>
              <a:rPr lang="en-GB" dirty="0"/>
              <a:t>Funding – capital investment, more investment is needed if we are to start working on more complex and integrated solutions</a:t>
            </a:r>
          </a:p>
          <a:p>
            <a:r>
              <a:rPr lang="en-GB" dirty="0"/>
              <a:t>Collaborative approach – stop silo mentality – we need our partners to work with us on an aligned strategy, partners been NHS, but also Local Authorities</a:t>
            </a:r>
          </a:p>
          <a:p>
            <a:r>
              <a:rPr lang="en-GB" dirty="0"/>
              <a:t>Educate providers – technology is good, lets not be scared</a:t>
            </a:r>
          </a:p>
          <a:p>
            <a:endParaRPr lang="en-GB" dirty="0"/>
          </a:p>
          <a:p>
            <a:endParaRPr lang="en-GB" dirty="0"/>
          </a:p>
          <a:p>
            <a:endParaRPr lang="en-GB" dirty="0"/>
          </a:p>
        </p:txBody>
      </p:sp>
      <p:sp>
        <p:nvSpPr>
          <p:cNvPr id="4" name="Slide Number Placeholder 3">
            <a:extLst>
              <a:ext uri="{FF2B5EF4-FFF2-40B4-BE49-F238E27FC236}">
                <a16:creationId xmlns:a16="http://schemas.microsoft.com/office/drawing/2014/main" id="{F2C2F956-EB48-4EF5-873E-E76FAA957F47}"/>
              </a:ext>
            </a:extLst>
          </p:cNvPr>
          <p:cNvSpPr>
            <a:spLocks noGrp="1"/>
          </p:cNvSpPr>
          <p:nvPr>
            <p:ph type="sldNum" sz="quarter" idx="12"/>
          </p:nvPr>
        </p:nvSpPr>
        <p:spPr/>
        <p:txBody>
          <a:bodyPr/>
          <a:lstStyle/>
          <a:p>
            <a:fld id="{5058E266-8113-426B-8D6E-3D9314010A0C}" type="slidenum">
              <a:rPr lang="en-GB" smtClean="0"/>
              <a:t>27</a:t>
            </a:fld>
            <a:endParaRPr lang="en-GB"/>
          </a:p>
        </p:txBody>
      </p:sp>
    </p:spTree>
    <p:extLst>
      <p:ext uri="{BB962C8B-B14F-4D97-AF65-F5344CB8AC3E}">
        <p14:creationId xmlns:p14="http://schemas.microsoft.com/office/powerpoint/2010/main" val="95498716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F11C286-A39A-4ED3-9C01-E1CA5DD17316}"/>
              </a:ext>
            </a:extLst>
          </p:cNvPr>
          <p:cNvSpPr>
            <a:spLocks noGrp="1"/>
          </p:cNvSpPr>
          <p:nvPr>
            <p:ph type="title"/>
          </p:nvPr>
        </p:nvSpPr>
        <p:spPr/>
        <p:txBody>
          <a:bodyPr>
            <a:normAutofit/>
          </a:bodyPr>
          <a:lstStyle/>
          <a:p>
            <a:r>
              <a:rPr lang="en-GB" sz="2800" b="1" dirty="0">
                <a:latin typeface="+mn-lt"/>
              </a:rPr>
              <a:t>8 Recommendations</a:t>
            </a:r>
          </a:p>
        </p:txBody>
      </p:sp>
      <p:sp>
        <p:nvSpPr>
          <p:cNvPr id="3" name="Content Placeholder 2">
            <a:extLst>
              <a:ext uri="{FF2B5EF4-FFF2-40B4-BE49-F238E27FC236}">
                <a16:creationId xmlns:a16="http://schemas.microsoft.com/office/drawing/2014/main" id="{C77BBB86-EA52-4A65-BFD4-4479E4C4B3BE}"/>
              </a:ext>
            </a:extLst>
          </p:cNvPr>
          <p:cNvSpPr>
            <a:spLocks noGrp="1"/>
          </p:cNvSpPr>
          <p:nvPr>
            <p:ph idx="1"/>
          </p:nvPr>
        </p:nvSpPr>
        <p:spPr/>
        <p:txBody>
          <a:bodyPr>
            <a:normAutofit fontScale="92500"/>
          </a:bodyPr>
          <a:lstStyle/>
          <a:p>
            <a:pPr marL="514350" indent="-514350">
              <a:buAutoNum type="arabicPeriod"/>
            </a:pPr>
            <a:r>
              <a:rPr lang="en-US" dirty="0"/>
              <a:t>Explore the feasibility of creating a single online information resource about digital technologies in social care, focused on the strategic planning and management of digital technologies in the social care context</a:t>
            </a:r>
          </a:p>
          <a:p>
            <a:pPr marL="514350" indent="-514350">
              <a:buAutoNum type="arabicPeriod"/>
            </a:pPr>
            <a:r>
              <a:rPr lang="en-US" dirty="0"/>
              <a:t>Consider providing guidance for employers in the sector on digital data and system security issues.</a:t>
            </a:r>
          </a:p>
          <a:p>
            <a:pPr marL="514350" indent="-514350">
              <a:buAutoNum type="arabicPeriod"/>
            </a:pPr>
            <a:r>
              <a:rPr lang="en-US" dirty="0"/>
              <a:t>Consider providing a framework for discussion on ‘bring your own device` approaches, to enable social care employers to take informed strategic decisions about their policy on personal digital devices.</a:t>
            </a:r>
          </a:p>
          <a:p>
            <a:pPr marL="514350" indent="-514350">
              <a:buAutoNum type="arabicPeriod"/>
            </a:pPr>
            <a:r>
              <a:rPr lang="en-US" dirty="0"/>
              <a:t>Review relevant digital skills and competency frameworks with a view to their potential use across the adult social care workforce in England.</a:t>
            </a:r>
          </a:p>
          <a:p>
            <a:pPr marL="0" indent="0">
              <a:buNone/>
            </a:pPr>
            <a:endParaRPr lang="en-GB" dirty="0"/>
          </a:p>
        </p:txBody>
      </p:sp>
      <p:sp>
        <p:nvSpPr>
          <p:cNvPr id="4" name="Slide Number Placeholder 3">
            <a:extLst>
              <a:ext uri="{FF2B5EF4-FFF2-40B4-BE49-F238E27FC236}">
                <a16:creationId xmlns:a16="http://schemas.microsoft.com/office/drawing/2014/main" id="{A670EB56-5B0E-4BB4-AAE0-C6CC30680BDB}"/>
              </a:ext>
            </a:extLst>
          </p:cNvPr>
          <p:cNvSpPr>
            <a:spLocks noGrp="1"/>
          </p:cNvSpPr>
          <p:nvPr>
            <p:ph type="sldNum" sz="quarter" idx="12"/>
          </p:nvPr>
        </p:nvSpPr>
        <p:spPr/>
        <p:txBody>
          <a:bodyPr/>
          <a:lstStyle/>
          <a:p>
            <a:fld id="{5058E266-8113-426B-8D6E-3D9314010A0C}" type="slidenum">
              <a:rPr lang="en-GB" smtClean="0"/>
              <a:t>28</a:t>
            </a:fld>
            <a:endParaRPr lang="en-GB"/>
          </a:p>
        </p:txBody>
      </p:sp>
    </p:spTree>
    <p:extLst>
      <p:ext uri="{BB962C8B-B14F-4D97-AF65-F5344CB8AC3E}">
        <p14:creationId xmlns:p14="http://schemas.microsoft.com/office/powerpoint/2010/main" val="329813580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3985C950-FF90-42DD-8594-278A727F1277}"/>
              </a:ext>
            </a:extLst>
          </p:cNvPr>
          <p:cNvSpPr>
            <a:spLocks noGrp="1"/>
          </p:cNvSpPr>
          <p:nvPr>
            <p:ph idx="1"/>
          </p:nvPr>
        </p:nvSpPr>
        <p:spPr/>
        <p:txBody>
          <a:bodyPr>
            <a:normAutofit lnSpcReduction="10000"/>
          </a:bodyPr>
          <a:lstStyle/>
          <a:p>
            <a:pPr marL="0" indent="0">
              <a:buNone/>
            </a:pPr>
            <a:r>
              <a:rPr lang="en-GB" dirty="0"/>
              <a:t>5. </a:t>
            </a:r>
            <a:r>
              <a:rPr lang="en-US" dirty="0"/>
              <a:t>Consider the need to develop a learning and support programme for strategic digital skills in social care.</a:t>
            </a:r>
          </a:p>
          <a:p>
            <a:pPr marL="0" indent="0">
              <a:buNone/>
            </a:pPr>
            <a:r>
              <a:rPr lang="en-US" dirty="0"/>
              <a:t>6. Consider developing a national social care ‘digital champions’ support programme; review approaches currently being used in the housing sector with a view to replicating it for the social care sector.</a:t>
            </a:r>
          </a:p>
          <a:p>
            <a:pPr marL="0" indent="0">
              <a:buNone/>
            </a:pPr>
            <a:r>
              <a:rPr lang="en-US" dirty="0"/>
              <a:t>7. Consider making core information and communication technologies (ICT’s) skills a mandatory part of all learning and development and qualifications frameworks.</a:t>
            </a:r>
          </a:p>
          <a:p>
            <a:pPr marL="0" indent="0">
              <a:buNone/>
            </a:pPr>
            <a:r>
              <a:rPr lang="en-US" dirty="0"/>
              <a:t>8. Make explicit mention of digital skills and skills assessments in the revision of the recruitment and retention strategy for adult social care currently being undertaken by Skills for Care.</a:t>
            </a:r>
          </a:p>
          <a:p>
            <a:pPr marL="0" indent="0">
              <a:buNone/>
            </a:pPr>
            <a:endParaRPr lang="en-US" dirty="0"/>
          </a:p>
          <a:p>
            <a:pPr marL="0" indent="0">
              <a:buNone/>
            </a:pPr>
            <a:endParaRPr lang="en-GB" dirty="0"/>
          </a:p>
        </p:txBody>
      </p:sp>
      <p:sp>
        <p:nvSpPr>
          <p:cNvPr id="4" name="Slide Number Placeholder 3">
            <a:extLst>
              <a:ext uri="{FF2B5EF4-FFF2-40B4-BE49-F238E27FC236}">
                <a16:creationId xmlns:a16="http://schemas.microsoft.com/office/drawing/2014/main" id="{38A34F20-159E-456C-B306-FAA74072B91C}"/>
              </a:ext>
            </a:extLst>
          </p:cNvPr>
          <p:cNvSpPr>
            <a:spLocks noGrp="1"/>
          </p:cNvSpPr>
          <p:nvPr>
            <p:ph type="sldNum" sz="quarter" idx="12"/>
          </p:nvPr>
        </p:nvSpPr>
        <p:spPr/>
        <p:txBody>
          <a:bodyPr/>
          <a:lstStyle/>
          <a:p>
            <a:fld id="{5058E266-8113-426B-8D6E-3D9314010A0C}" type="slidenum">
              <a:rPr lang="en-GB" smtClean="0"/>
              <a:t>29</a:t>
            </a:fld>
            <a:endParaRPr lang="en-GB"/>
          </a:p>
        </p:txBody>
      </p:sp>
      <p:sp>
        <p:nvSpPr>
          <p:cNvPr id="5" name="Title 1">
            <a:extLst>
              <a:ext uri="{FF2B5EF4-FFF2-40B4-BE49-F238E27FC236}">
                <a16:creationId xmlns:a16="http://schemas.microsoft.com/office/drawing/2014/main" id="{9C8A3D83-4A3A-4F56-9E99-24B91A0CCF1C}"/>
              </a:ext>
            </a:extLst>
          </p:cNvPr>
          <p:cNvSpPr>
            <a:spLocks noGrp="1"/>
          </p:cNvSpPr>
          <p:nvPr>
            <p:ph type="title"/>
          </p:nvPr>
        </p:nvSpPr>
        <p:spPr>
          <a:xfrm>
            <a:off x="838200" y="136525"/>
            <a:ext cx="10515600" cy="973138"/>
          </a:xfrm>
        </p:spPr>
        <p:txBody>
          <a:bodyPr>
            <a:normAutofit/>
          </a:bodyPr>
          <a:lstStyle/>
          <a:p>
            <a:r>
              <a:rPr lang="en-GB" sz="2800" b="1" dirty="0">
                <a:latin typeface="+mn-lt"/>
              </a:rPr>
              <a:t>8 Recommendations</a:t>
            </a:r>
          </a:p>
        </p:txBody>
      </p:sp>
    </p:spTree>
    <p:extLst>
      <p:ext uri="{BB962C8B-B14F-4D97-AF65-F5344CB8AC3E}">
        <p14:creationId xmlns:p14="http://schemas.microsoft.com/office/powerpoint/2010/main" val="476284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B03A50-9F98-4DE5-A13E-28B7EB8AF713}"/>
              </a:ext>
            </a:extLst>
          </p:cNvPr>
          <p:cNvSpPr>
            <a:spLocks noGrp="1"/>
          </p:cNvSpPr>
          <p:nvPr>
            <p:ph type="title"/>
          </p:nvPr>
        </p:nvSpPr>
        <p:spPr/>
        <p:txBody>
          <a:bodyPr>
            <a:normAutofit/>
          </a:bodyPr>
          <a:lstStyle/>
          <a:p>
            <a:r>
              <a:rPr lang="en-GB" sz="2800" b="1" dirty="0">
                <a:latin typeface="+mn-lt"/>
              </a:rPr>
              <a:t>About Us</a:t>
            </a:r>
          </a:p>
        </p:txBody>
      </p:sp>
      <p:sp>
        <p:nvSpPr>
          <p:cNvPr id="4" name="Slide Number Placeholder 3">
            <a:extLst>
              <a:ext uri="{FF2B5EF4-FFF2-40B4-BE49-F238E27FC236}">
                <a16:creationId xmlns:a16="http://schemas.microsoft.com/office/drawing/2014/main" id="{C79E0720-DC24-4F41-8B51-278381BCFA7A}"/>
              </a:ext>
            </a:extLst>
          </p:cNvPr>
          <p:cNvSpPr>
            <a:spLocks noGrp="1"/>
          </p:cNvSpPr>
          <p:nvPr>
            <p:ph type="sldNum" sz="quarter" idx="12"/>
          </p:nvPr>
        </p:nvSpPr>
        <p:spPr/>
        <p:txBody>
          <a:bodyPr/>
          <a:lstStyle/>
          <a:p>
            <a:fld id="{5058E266-8113-426B-8D6E-3D9314010A0C}" type="slidenum">
              <a:rPr lang="en-GB" smtClean="0"/>
              <a:t>3</a:t>
            </a:fld>
            <a:endParaRPr lang="en-GB" dirty="0"/>
          </a:p>
        </p:txBody>
      </p:sp>
      <p:pic>
        <p:nvPicPr>
          <p:cNvPr id="5" name="Picture 4">
            <a:extLst>
              <a:ext uri="{FF2B5EF4-FFF2-40B4-BE49-F238E27FC236}">
                <a16:creationId xmlns:a16="http://schemas.microsoft.com/office/drawing/2014/main" id="{9AAB1D9E-CF57-4C57-A1DA-F3DA66F081C3}"/>
              </a:ext>
            </a:extLst>
          </p:cNvPr>
          <p:cNvPicPr>
            <a:picLocks noChangeAspect="1"/>
          </p:cNvPicPr>
          <p:nvPr/>
        </p:nvPicPr>
        <p:blipFill rotWithShape="1">
          <a:blip r:embed="rId3"/>
          <a:srcRect l="23898" t="25019" r="41345" b="21348"/>
          <a:stretch/>
        </p:blipFill>
        <p:spPr>
          <a:xfrm>
            <a:off x="6309433" y="1800559"/>
            <a:ext cx="5216825" cy="3979438"/>
          </a:xfrm>
          <a:prstGeom prst="rect">
            <a:avLst/>
          </a:prstGeom>
        </p:spPr>
      </p:pic>
      <p:sp>
        <p:nvSpPr>
          <p:cNvPr id="6" name="Rectangle 5">
            <a:extLst>
              <a:ext uri="{FF2B5EF4-FFF2-40B4-BE49-F238E27FC236}">
                <a16:creationId xmlns:a16="http://schemas.microsoft.com/office/drawing/2014/main" id="{7D864A01-71D8-4266-85E3-E380DE2D05D3}"/>
              </a:ext>
            </a:extLst>
          </p:cNvPr>
          <p:cNvSpPr/>
          <p:nvPr/>
        </p:nvSpPr>
        <p:spPr>
          <a:xfrm>
            <a:off x="665742" y="1800559"/>
            <a:ext cx="5027487" cy="3970318"/>
          </a:xfrm>
          <a:prstGeom prst="rect">
            <a:avLst/>
          </a:prstGeom>
        </p:spPr>
        <p:txBody>
          <a:bodyPr wrap="square">
            <a:spAutoFit/>
          </a:bodyPr>
          <a:lstStyle/>
          <a:p>
            <a:pPr marL="285750" lvl="0" indent="-285750">
              <a:buFont typeface="Arial" panose="020B0604020202020204" pitchFamily="34" charset="0"/>
              <a:buChar char="•"/>
            </a:pPr>
            <a:r>
              <a:rPr lang="en-GB" sz="1400" b="1" dirty="0">
                <a:solidFill>
                  <a:prstClr val="black"/>
                </a:solidFill>
              </a:rPr>
              <a:t>85 Specialist services across England and Wales</a:t>
            </a:r>
          </a:p>
          <a:p>
            <a:pPr marL="285750" lvl="0" indent="-285750">
              <a:buFont typeface="Arial" panose="020B0604020202020204" pitchFamily="34" charset="0"/>
              <a:buChar char="•"/>
            </a:pPr>
            <a:r>
              <a:rPr lang="en-GB" sz="1400" b="1" dirty="0">
                <a:solidFill>
                  <a:prstClr val="black"/>
                </a:solidFill>
              </a:rPr>
              <a:t>Supporting circa 1,098 people in accommodation, and a further 200 in the community</a:t>
            </a:r>
          </a:p>
          <a:p>
            <a:pPr marL="285750" lvl="0" indent="-285750">
              <a:buFont typeface="Arial" panose="020B0604020202020204" pitchFamily="34" charset="0"/>
              <a:buChar char="•"/>
            </a:pPr>
            <a:r>
              <a:rPr lang="en-GB" sz="1400" b="1" dirty="0">
                <a:solidFill>
                  <a:prstClr val="black"/>
                </a:solidFill>
              </a:rPr>
              <a:t>Services cover Supported Living, Residential and Community Care</a:t>
            </a:r>
          </a:p>
          <a:p>
            <a:pPr marL="285750" lvl="0" indent="-285750">
              <a:buFont typeface="Arial" panose="020B0604020202020204" pitchFamily="34" charset="0"/>
              <a:buChar char="•"/>
            </a:pPr>
            <a:r>
              <a:rPr lang="en-GB" sz="1400" b="1" dirty="0">
                <a:solidFill>
                  <a:prstClr val="black"/>
                </a:solidFill>
              </a:rPr>
              <a:t>Service support people with a Learning Disability, Physical Disability, Complex Care, Mental Health, Elderly and Outreach Services</a:t>
            </a:r>
          </a:p>
          <a:p>
            <a:pPr marL="285750" lvl="0" indent="-285750">
              <a:buFont typeface="Arial" panose="020B0604020202020204" pitchFamily="34" charset="0"/>
              <a:buChar char="•"/>
            </a:pPr>
            <a:r>
              <a:rPr lang="en-GB" sz="1400" b="1" dirty="0">
                <a:solidFill>
                  <a:prstClr val="black"/>
                </a:solidFill>
              </a:rPr>
              <a:t>Much of the business is clustered into key populated areas, with significant presence in</a:t>
            </a:r>
          </a:p>
          <a:p>
            <a:pPr lvl="0"/>
            <a:endParaRPr lang="en-GB" sz="1400" b="1" dirty="0">
              <a:solidFill>
                <a:prstClr val="black"/>
              </a:solidFill>
            </a:endParaRPr>
          </a:p>
          <a:p>
            <a:pPr lvl="0"/>
            <a:r>
              <a:rPr lang="en-GB" sz="1400" b="1" dirty="0">
                <a:solidFill>
                  <a:prstClr val="black"/>
                </a:solidFill>
              </a:rPr>
              <a:t>-   North East</a:t>
            </a:r>
          </a:p>
          <a:p>
            <a:pPr marL="171450" lvl="0" indent="-171450">
              <a:buFontTx/>
              <a:buChar char="-"/>
            </a:pPr>
            <a:r>
              <a:rPr lang="en-GB" sz="1400" b="1" dirty="0">
                <a:solidFill>
                  <a:prstClr val="black"/>
                </a:solidFill>
              </a:rPr>
              <a:t>Liverpool/Chester</a:t>
            </a:r>
          </a:p>
          <a:p>
            <a:pPr marL="171450" lvl="0" indent="-171450">
              <a:buFontTx/>
              <a:buChar char="-"/>
            </a:pPr>
            <a:r>
              <a:rPr lang="en-GB" sz="1400" b="1" dirty="0">
                <a:solidFill>
                  <a:prstClr val="black"/>
                </a:solidFill>
              </a:rPr>
              <a:t>Yorkshire</a:t>
            </a:r>
          </a:p>
          <a:p>
            <a:pPr marL="171450" lvl="0" indent="-171450">
              <a:buFontTx/>
              <a:buChar char="-"/>
            </a:pPr>
            <a:r>
              <a:rPr lang="en-GB" sz="1400" b="1" dirty="0">
                <a:solidFill>
                  <a:prstClr val="black"/>
                </a:solidFill>
              </a:rPr>
              <a:t>East Midlands</a:t>
            </a:r>
          </a:p>
          <a:p>
            <a:pPr marL="171450" lvl="0" indent="-171450">
              <a:buFontTx/>
              <a:buChar char="-"/>
            </a:pPr>
            <a:r>
              <a:rPr lang="en-GB" sz="1400" b="1" dirty="0">
                <a:solidFill>
                  <a:prstClr val="black"/>
                </a:solidFill>
              </a:rPr>
              <a:t>Essex</a:t>
            </a:r>
          </a:p>
          <a:p>
            <a:pPr marL="171450" lvl="0" indent="-171450">
              <a:buFontTx/>
              <a:buChar char="-"/>
            </a:pPr>
            <a:r>
              <a:rPr lang="en-GB" sz="1400" b="1" dirty="0">
                <a:solidFill>
                  <a:prstClr val="black"/>
                </a:solidFill>
              </a:rPr>
              <a:t>Dorset</a:t>
            </a:r>
          </a:p>
          <a:p>
            <a:pPr marL="171450" lvl="0" indent="-171450">
              <a:buFontTx/>
              <a:buChar char="-"/>
            </a:pPr>
            <a:r>
              <a:rPr lang="en-GB" sz="1400" b="1" dirty="0">
                <a:solidFill>
                  <a:prstClr val="black"/>
                </a:solidFill>
              </a:rPr>
              <a:t>Devon</a:t>
            </a:r>
          </a:p>
        </p:txBody>
      </p:sp>
      <p:sp>
        <p:nvSpPr>
          <p:cNvPr id="7" name="TextBox 6">
            <a:extLst>
              <a:ext uri="{FF2B5EF4-FFF2-40B4-BE49-F238E27FC236}">
                <a16:creationId xmlns:a16="http://schemas.microsoft.com/office/drawing/2014/main" id="{47C86AEF-FE2B-48D6-9139-ECE501DA5E03}"/>
              </a:ext>
            </a:extLst>
          </p:cNvPr>
          <p:cNvSpPr txBox="1"/>
          <p:nvPr/>
        </p:nvSpPr>
        <p:spPr>
          <a:xfrm>
            <a:off x="838200" y="5779997"/>
            <a:ext cx="4008664" cy="954107"/>
          </a:xfrm>
          <a:prstGeom prst="rect">
            <a:avLst/>
          </a:prstGeom>
          <a:noFill/>
        </p:spPr>
        <p:txBody>
          <a:bodyPr wrap="square" rtlCol="0">
            <a:spAutoFit/>
          </a:bodyPr>
          <a:lstStyle/>
          <a:p>
            <a:r>
              <a:rPr lang="en-GB" sz="1400" b="1" dirty="0"/>
              <a:t>Business also works with The Valorum Foundation, which is the charitable arm of the organisation, which supports the volunteer programme and the skills centres</a:t>
            </a:r>
          </a:p>
        </p:txBody>
      </p:sp>
      <p:pic>
        <p:nvPicPr>
          <p:cNvPr id="8" name="Picture 2" descr="Image result for valorum foundation">
            <a:extLst>
              <a:ext uri="{FF2B5EF4-FFF2-40B4-BE49-F238E27FC236}">
                <a16:creationId xmlns:a16="http://schemas.microsoft.com/office/drawing/2014/main" id="{3DC28024-F5B2-467D-B47B-292FA6BB25FC}"/>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79054" y="6200934"/>
            <a:ext cx="1184247" cy="3947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9776711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D9062F-5F87-4FED-BFB4-08A166895F06}"/>
              </a:ext>
            </a:extLst>
          </p:cNvPr>
          <p:cNvSpPr>
            <a:spLocks noGrp="1"/>
          </p:cNvSpPr>
          <p:nvPr>
            <p:ph type="title"/>
          </p:nvPr>
        </p:nvSpPr>
        <p:spPr/>
        <p:txBody>
          <a:bodyPr>
            <a:normAutofit/>
          </a:bodyPr>
          <a:lstStyle/>
          <a:p>
            <a:r>
              <a:rPr lang="en-GB" sz="2800" b="1" dirty="0">
                <a:latin typeface="+mn-lt"/>
              </a:rPr>
              <a:t>UK wide platform – delivering multiple services</a:t>
            </a:r>
          </a:p>
        </p:txBody>
      </p:sp>
      <p:sp>
        <p:nvSpPr>
          <p:cNvPr id="4" name="Slide Number Placeholder 3">
            <a:extLst>
              <a:ext uri="{FF2B5EF4-FFF2-40B4-BE49-F238E27FC236}">
                <a16:creationId xmlns:a16="http://schemas.microsoft.com/office/drawing/2014/main" id="{4E7263A1-D595-45F2-8817-9981FF9B8BAE}"/>
              </a:ext>
            </a:extLst>
          </p:cNvPr>
          <p:cNvSpPr>
            <a:spLocks noGrp="1"/>
          </p:cNvSpPr>
          <p:nvPr>
            <p:ph type="sldNum" sz="quarter" idx="12"/>
          </p:nvPr>
        </p:nvSpPr>
        <p:spPr/>
        <p:txBody>
          <a:bodyPr/>
          <a:lstStyle/>
          <a:p>
            <a:fld id="{5058E266-8113-426B-8D6E-3D9314010A0C}" type="slidenum">
              <a:rPr lang="en-GB" smtClean="0"/>
              <a:t>4</a:t>
            </a:fld>
            <a:endParaRPr lang="en-GB"/>
          </a:p>
        </p:txBody>
      </p:sp>
      <p:sp>
        <p:nvSpPr>
          <p:cNvPr id="6" name="Rectangle 5">
            <a:extLst>
              <a:ext uri="{FF2B5EF4-FFF2-40B4-BE49-F238E27FC236}">
                <a16:creationId xmlns:a16="http://schemas.microsoft.com/office/drawing/2014/main" id="{5EA97398-22CE-4BD3-AADA-EE126192A1EB}"/>
              </a:ext>
            </a:extLst>
          </p:cNvPr>
          <p:cNvSpPr/>
          <p:nvPr/>
        </p:nvSpPr>
        <p:spPr>
          <a:xfrm>
            <a:off x="1375633" y="222660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Residential Care</a:t>
            </a:r>
          </a:p>
        </p:txBody>
      </p:sp>
      <p:sp>
        <p:nvSpPr>
          <p:cNvPr id="7" name="Rectangle 6">
            <a:extLst>
              <a:ext uri="{FF2B5EF4-FFF2-40B4-BE49-F238E27FC236}">
                <a16:creationId xmlns:a16="http://schemas.microsoft.com/office/drawing/2014/main" id="{A1DCCD7B-2296-4B76-A253-22D87F8C1ED9}"/>
              </a:ext>
            </a:extLst>
          </p:cNvPr>
          <p:cNvSpPr/>
          <p:nvPr/>
        </p:nvSpPr>
        <p:spPr>
          <a:xfrm>
            <a:off x="3206713" y="2225226"/>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Nursing Care</a:t>
            </a:r>
          </a:p>
        </p:txBody>
      </p:sp>
      <p:sp>
        <p:nvSpPr>
          <p:cNvPr id="8" name="Rectangle 7">
            <a:extLst>
              <a:ext uri="{FF2B5EF4-FFF2-40B4-BE49-F238E27FC236}">
                <a16:creationId xmlns:a16="http://schemas.microsoft.com/office/drawing/2014/main" id="{B5AC9B7C-9C56-4417-BB86-134173B56D28}"/>
              </a:ext>
            </a:extLst>
          </p:cNvPr>
          <p:cNvSpPr/>
          <p:nvPr/>
        </p:nvSpPr>
        <p:spPr>
          <a:xfrm>
            <a:off x="5033232" y="2234774"/>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Supported Living</a:t>
            </a:r>
          </a:p>
        </p:txBody>
      </p:sp>
      <p:sp>
        <p:nvSpPr>
          <p:cNvPr id="9" name="Rectangle 8">
            <a:extLst>
              <a:ext uri="{FF2B5EF4-FFF2-40B4-BE49-F238E27FC236}">
                <a16:creationId xmlns:a16="http://schemas.microsoft.com/office/drawing/2014/main" id="{B1B74B2D-48DF-42B0-BB0A-A9D9DB87EF19}"/>
              </a:ext>
            </a:extLst>
          </p:cNvPr>
          <p:cNvSpPr/>
          <p:nvPr/>
        </p:nvSpPr>
        <p:spPr>
          <a:xfrm>
            <a:off x="6861370" y="2234774"/>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Community Services</a:t>
            </a:r>
          </a:p>
        </p:txBody>
      </p:sp>
      <p:sp>
        <p:nvSpPr>
          <p:cNvPr id="10" name="Rectangle 9">
            <a:extLst>
              <a:ext uri="{FF2B5EF4-FFF2-40B4-BE49-F238E27FC236}">
                <a16:creationId xmlns:a16="http://schemas.microsoft.com/office/drawing/2014/main" id="{681A620D-B0D5-4842-959F-AAC61D4C1B1F}"/>
              </a:ext>
            </a:extLst>
          </p:cNvPr>
          <p:cNvSpPr/>
          <p:nvPr/>
        </p:nvSpPr>
        <p:spPr>
          <a:xfrm>
            <a:off x="8689508" y="2234774"/>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Skills Centre</a:t>
            </a:r>
          </a:p>
        </p:txBody>
      </p:sp>
      <p:sp>
        <p:nvSpPr>
          <p:cNvPr id="11" name="Rectangle 10">
            <a:extLst>
              <a:ext uri="{FF2B5EF4-FFF2-40B4-BE49-F238E27FC236}">
                <a16:creationId xmlns:a16="http://schemas.microsoft.com/office/drawing/2014/main" id="{B53E854D-5740-470C-A6E7-812328CE6386}"/>
              </a:ext>
            </a:extLst>
          </p:cNvPr>
          <p:cNvSpPr/>
          <p:nvPr/>
        </p:nvSpPr>
        <p:spPr>
          <a:xfrm>
            <a:off x="1375631" y="3420308"/>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18 Services</a:t>
            </a:r>
          </a:p>
        </p:txBody>
      </p:sp>
      <p:sp>
        <p:nvSpPr>
          <p:cNvPr id="12" name="Rectangle 11">
            <a:extLst>
              <a:ext uri="{FF2B5EF4-FFF2-40B4-BE49-F238E27FC236}">
                <a16:creationId xmlns:a16="http://schemas.microsoft.com/office/drawing/2014/main" id="{0E0FD647-C3D2-48E1-A2D8-73E680F3BC2A}"/>
              </a:ext>
            </a:extLst>
          </p:cNvPr>
          <p:cNvSpPr/>
          <p:nvPr/>
        </p:nvSpPr>
        <p:spPr>
          <a:xfrm>
            <a:off x="1375632" y="458125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324 Beds</a:t>
            </a:r>
          </a:p>
        </p:txBody>
      </p:sp>
      <p:sp>
        <p:nvSpPr>
          <p:cNvPr id="13" name="Rectangle 12">
            <a:extLst>
              <a:ext uri="{FF2B5EF4-FFF2-40B4-BE49-F238E27FC236}">
                <a16:creationId xmlns:a16="http://schemas.microsoft.com/office/drawing/2014/main" id="{AA15AECF-C8AE-426B-A285-D0D6E69B6B79}"/>
              </a:ext>
            </a:extLst>
          </p:cNvPr>
          <p:cNvSpPr/>
          <p:nvPr/>
        </p:nvSpPr>
        <p:spPr>
          <a:xfrm>
            <a:off x="2092388" y="296571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a:extLst>
              <a:ext uri="{FF2B5EF4-FFF2-40B4-BE49-F238E27FC236}">
                <a16:creationId xmlns:a16="http://schemas.microsoft.com/office/drawing/2014/main" id="{EE5A718D-D349-4F3D-9C51-074479CE5CB3}"/>
              </a:ext>
            </a:extLst>
          </p:cNvPr>
          <p:cNvSpPr/>
          <p:nvPr/>
        </p:nvSpPr>
        <p:spPr>
          <a:xfrm>
            <a:off x="2092388" y="411990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a:extLst>
              <a:ext uri="{FF2B5EF4-FFF2-40B4-BE49-F238E27FC236}">
                <a16:creationId xmlns:a16="http://schemas.microsoft.com/office/drawing/2014/main" id="{2454EDD6-EABB-4635-984F-7BC5CD2E374A}"/>
              </a:ext>
            </a:extLst>
          </p:cNvPr>
          <p:cNvSpPr/>
          <p:nvPr/>
        </p:nvSpPr>
        <p:spPr>
          <a:xfrm>
            <a:off x="3222614" y="3420308"/>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11 Services</a:t>
            </a:r>
          </a:p>
        </p:txBody>
      </p:sp>
      <p:sp>
        <p:nvSpPr>
          <p:cNvPr id="16" name="Rectangle 15">
            <a:extLst>
              <a:ext uri="{FF2B5EF4-FFF2-40B4-BE49-F238E27FC236}">
                <a16:creationId xmlns:a16="http://schemas.microsoft.com/office/drawing/2014/main" id="{7DD4750E-6B25-496F-B809-4342EC5F15B5}"/>
              </a:ext>
            </a:extLst>
          </p:cNvPr>
          <p:cNvSpPr/>
          <p:nvPr/>
        </p:nvSpPr>
        <p:spPr>
          <a:xfrm>
            <a:off x="3222615" y="458125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321 Beds</a:t>
            </a:r>
          </a:p>
        </p:txBody>
      </p:sp>
      <p:sp>
        <p:nvSpPr>
          <p:cNvPr id="17" name="Rectangle 16">
            <a:extLst>
              <a:ext uri="{FF2B5EF4-FFF2-40B4-BE49-F238E27FC236}">
                <a16:creationId xmlns:a16="http://schemas.microsoft.com/office/drawing/2014/main" id="{1299B651-881C-4ED6-AA86-1940ECA6DF98}"/>
              </a:ext>
            </a:extLst>
          </p:cNvPr>
          <p:cNvSpPr/>
          <p:nvPr/>
        </p:nvSpPr>
        <p:spPr>
          <a:xfrm>
            <a:off x="3939371" y="296571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Rectangle 17">
            <a:extLst>
              <a:ext uri="{FF2B5EF4-FFF2-40B4-BE49-F238E27FC236}">
                <a16:creationId xmlns:a16="http://schemas.microsoft.com/office/drawing/2014/main" id="{67803432-DF03-4DF7-B4FA-782D2DD2E65F}"/>
              </a:ext>
            </a:extLst>
          </p:cNvPr>
          <p:cNvSpPr/>
          <p:nvPr/>
        </p:nvSpPr>
        <p:spPr>
          <a:xfrm>
            <a:off x="3939371" y="411990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Rectangle 18">
            <a:extLst>
              <a:ext uri="{FF2B5EF4-FFF2-40B4-BE49-F238E27FC236}">
                <a16:creationId xmlns:a16="http://schemas.microsoft.com/office/drawing/2014/main" id="{87CAF46E-3052-4EE7-A902-B4468F190F98}"/>
              </a:ext>
            </a:extLst>
          </p:cNvPr>
          <p:cNvSpPr/>
          <p:nvPr/>
        </p:nvSpPr>
        <p:spPr>
          <a:xfrm>
            <a:off x="5069595" y="3420308"/>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55 Services</a:t>
            </a:r>
          </a:p>
        </p:txBody>
      </p:sp>
      <p:sp>
        <p:nvSpPr>
          <p:cNvPr id="20" name="Rectangle 19">
            <a:extLst>
              <a:ext uri="{FF2B5EF4-FFF2-40B4-BE49-F238E27FC236}">
                <a16:creationId xmlns:a16="http://schemas.microsoft.com/office/drawing/2014/main" id="{99E51C90-02E9-4107-A364-FFDC65D298E0}"/>
              </a:ext>
            </a:extLst>
          </p:cNvPr>
          <p:cNvSpPr/>
          <p:nvPr/>
        </p:nvSpPr>
        <p:spPr>
          <a:xfrm>
            <a:off x="5069596" y="458125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425 Beds</a:t>
            </a:r>
          </a:p>
        </p:txBody>
      </p:sp>
      <p:sp>
        <p:nvSpPr>
          <p:cNvPr id="21" name="Rectangle 20">
            <a:extLst>
              <a:ext uri="{FF2B5EF4-FFF2-40B4-BE49-F238E27FC236}">
                <a16:creationId xmlns:a16="http://schemas.microsoft.com/office/drawing/2014/main" id="{684272BF-5320-42C2-B18B-A739EE866EC5}"/>
              </a:ext>
            </a:extLst>
          </p:cNvPr>
          <p:cNvSpPr/>
          <p:nvPr/>
        </p:nvSpPr>
        <p:spPr>
          <a:xfrm>
            <a:off x="5786352" y="296571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Rectangle 21">
            <a:extLst>
              <a:ext uri="{FF2B5EF4-FFF2-40B4-BE49-F238E27FC236}">
                <a16:creationId xmlns:a16="http://schemas.microsoft.com/office/drawing/2014/main" id="{2E44B737-06CC-4DC5-9784-1D378190BF21}"/>
              </a:ext>
            </a:extLst>
          </p:cNvPr>
          <p:cNvSpPr/>
          <p:nvPr/>
        </p:nvSpPr>
        <p:spPr>
          <a:xfrm>
            <a:off x="5786352" y="411990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a:extLst>
              <a:ext uri="{FF2B5EF4-FFF2-40B4-BE49-F238E27FC236}">
                <a16:creationId xmlns:a16="http://schemas.microsoft.com/office/drawing/2014/main" id="{06C95A34-DB2C-4768-B13F-BDB51D82DBB1}"/>
              </a:ext>
            </a:extLst>
          </p:cNvPr>
          <p:cNvSpPr/>
          <p:nvPr/>
        </p:nvSpPr>
        <p:spPr>
          <a:xfrm>
            <a:off x="6954987" y="3420308"/>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3 Services</a:t>
            </a:r>
          </a:p>
        </p:txBody>
      </p:sp>
      <p:sp>
        <p:nvSpPr>
          <p:cNvPr id="24" name="Rectangle 23">
            <a:extLst>
              <a:ext uri="{FF2B5EF4-FFF2-40B4-BE49-F238E27FC236}">
                <a16:creationId xmlns:a16="http://schemas.microsoft.com/office/drawing/2014/main" id="{D98ED357-CD7C-4F4D-B20F-B62524B0839C}"/>
              </a:ext>
            </a:extLst>
          </p:cNvPr>
          <p:cNvSpPr/>
          <p:nvPr/>
        </p:nvSpPr>
        <p:spPr>
          <a:xfrm>
            <a:off x="6954988" y="458125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28 Beds</a:t>
            </a:r>
          </a:p>
        </p:txBody>
      </p:sp>
      <p:sp>
        <p:nvSpPr>
          <p:cNvPr id="25" name="Rectangle 24">
            <a:extLst>
              <a:ext uri="{FF2B5EF4-FFF2-40B4-BE49-F238E27FC236}">
                <a16:creationId xmlns:a16="http://schemas.microsoft.com/office/drawing/2014/main" id="{9D636D0C-2052-4B89-835A-7B34ABB0D45A}"/>
              </a:ext>
            </a:extLst>
          </p:cNvPr>
          <p:cNvSpPr/>
          <p:nvPr/>
        </p:nvSpPr>
        <p:spPr>
          <a:xfrm>
            <a:off x="7671744" y="296571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6" name="Rectangle 25">
            <a:extLst>
              <a:ext uri="{FF2B5EF4-FFF2-40B4-BE49-F238E27FC236}">
                <a16:creationId xmlns:a16="http://schemas.microsoft.com/office/drawing/2014/main" id="{33D768BA-ABFC-4D86-9DAF-AF005E3841D4}"/>
              </a:ext>
            </a:extLst>
          </p:cNvPr>
          <p:cNvSpPr/>
          <p:nvPr/>
        </p:nvSpPr>
        <p:spPr>
          <a:xfrm>
            <a:off x="7671744" y="4119901"/>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7" name="Rectangle 26">
            <a:extLst>
              <a:ext uri="{FF2B5EF4-FFF2-40B4-BE49-F238E27FC236}">
                <a16:creationId xmlns:a16="http://schemas.microsoft.com/office/drawing/2014/main" id="{D22E63E0-BA4E-4967-887A-5F78E9C6EA2B}"/>
              </a:ext>
            </a:extLst>
          </p:cNvPr>
          <p:cNvSpPr/>
          <p:nvPr/>
        </p:nvSpPr>
        <p:spPr>
          <a:xfrm>
            <a:off x="8789834" y="3411159"/>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1 Service</a:t>
            </a:r>
          </a:p>
        </p:txBody>
      </p:sp>
      <p:sp>
        <p:nvSpPr>
          <p:cNvPr id="28" name="Rectangle 27">
            <a:extLst>
              <a:ext uri="{FF2B5EF4-FFF2-40B4-BE49-F238E27FC236}">
                <a16:creationId xmlns:a16="http://schemas.microsoft.com/office/drawing/2014/main" id="{C3C85D42-ACCA-4943-9C56-B284B587BB8B}"/>
              </a:ext>
            </a:extLst>
          </p:cNvPr>
          <p:cNvSpPr/>
          <p:nvPr/>
        </p:nvSpPr>
        <p:spPr>
          <a:xfrm>
            <a:off x="8789835" y="4572110"/>
            <a:ext cx="1534603" cy="699593"/>
          </a:xfrm>
          <a:prstGeom prst="rect">
            <a:avLst/>
          </a:prstGeom>
          <a:solidFill>
            <a:schemeClr val="accent1">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dirty="0"/>
              <a:t>0 Beds</a:t>
            </a:r>
          </a:p>
        </p:txBody>
      </p:sp>
      <p:sp>
        <p:nvSpPr>
          <p:cNvPr id="29" name="Rectangle 28">
            <a:extLst>
              <a:ext uri="{FF2B5EF4-FFF2-40B4-BE49-F238E27FC236}">
                <a16:creationId xmlns:a16="http://schemas.microsoft.com/office/drawing/2014/main" id="{C2F63463-6388-42BB-8715-07326E834253}"/>
              </a:ext>
            </a:extLst>
          </p:cNvPr>
          <p:cNvSpPr/>
          <p:nvPr/>
        </p:nvSpPr>
        <p:spPr>
          <a:xfrm>
            <a:off x="9506591" y="2956562"/>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0" name="Rectangle 29">
            <a:extLst>
              <a:ext uri="{FF2B5EF4-FFF2-40B4-BE49-F238E27FC236}">
                <a16:creationId xmlns:a16="http://schemas.microsoft.com/office/drawing/2014/main" id="{06DC4B95-2F36-493A-8CCB-E5E42E9A9F21}"/>
              </a:ext>
            </a:extLst>
          </p:cNvPr>
          <p:cNvSpPr/>
          <p:nvPr/>
        </p:nvSpPr>
        <p:spPr>
          <a:xfrm>
            <a:off x="9506591" y="4110752"/>
            <a:ext cx="101087" cy="421849"/>
          </a:xfrm>
          <a:prstGeom prst="rect">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246606909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549E4DC-D2D1-4C19-8757-70082753D99F}"/>
              </a:ext>
            </a:extLst>
          </p:cNvPr>
          <p:cNvSpPr>
            <a:spLocks noGrp="1"/>
          </p:cNvSpPr>
          <p:nvPr>
            <p:ph idx="1"/>
          </p:nvPr>
        </p:nvSpPr>
        <p:spPr>
          <a:xfrm>
            <a:off x="682924" y="1520883"/>
            <a:ext cx="10515600" cy="4595067"/>
          </a:xfrm>
        </p:spPr>
        <p:txBody>
          <a:bodyPr>
            <a:normAutofit fontScale="85000" lnSpcReduction="20000"/>
          </a:bodyPr>
          <a:lstStyle/>
          <a:p>
            <a:pPr marL="0" indent="0">
              <a:buNone/>
            </a:pPr>
            <a:r>
              <a:rPr lang="en-US" sz="2000" b="1" dirty="0"/>
              <a:t>Fantastic Opportunity</a:t>
            </a:r>
          </a:p>
          <a:p>
            <a:pPr marL="0" indent="0">
              <a:buNone/>
            </a:pPr>
            <a:r>
              <a:rPr lang="en-US" sz="2000" dirty="0"/>
              <a:t>Rising demand - the number of people aged over 85 is projected to more than double between 2010 and 2035</a:t>
            </a:r>
          </a:p>
          <a:p>
            <a:pPr marL="0" indent="0">
              <a:buNone/>
            </a:pPr>
            <a:r>
              <a:rPr lang="en-US" sz="2000" dirty="0"/>
              <a:t>High growth in recent years in supported living (CAGR of 7.8%) and looking forward, growth prospects remain positive for supported living</a:t>
            </a:r>
          </a:p>
          <a:p>
            <a:pPr marL="0" indent="0">
              <a:buNone/>
            </a:pPr>
            <a:r>
              <a:rPr lang="en-US" sz="2000" dirty="0" err="1"/>
              <a:t>Specialised</a:t>
            </a:r>
            <a:r>
              <a:rPr lang="en-US" sz="2000" dirty="0"/>
              <a:t> supported housing for people with learning disabilities is predicted to increase by 36% as the population grows and more people are moved out of hospital settings</a:t>
            </a:r>
          </a:p>
          <a:p>
            <a:pPr marL="0" indent="0">
              <a:buNone/>
            </a:pPr>
            <a:endParaRPr lang="en-GB" sz="2000" b="1" dirty="0"/>
          </a:p>
          <a:p>
            <a:pPr marL="0" indent="0">
              <a:buNone/>
            </a:pPr>
            <a:r>
              <a:rPr lang="en-GB" sz="2000" b="1" dirty="0"/>
              <a:t>But………….</a:t>
            </a:r>
          </a:p>
          <a:p>
            <a:pPr marL="0" indent="0">
              <a:buNone/>
            </a:pPr>
            <a:r>
              <a:rPr lang="en-GB" sz="2000" dirty="0"/>
              <a:t>The number of nursing and residential care home beds available is reducing by 1,000 a year, year on year, placing additional demand on current services</a:t>
            </a:r>
          </a:p>
          <a:p>
            <a:pPr marL="0" indent="0">
              <a:buNone/>
            </a:pPr>
            <a:r>
              <a:rPr lang="en-US" sz="2000" dirty="0"/>
              <a:t>Reduced funding - 17% real drop in social spending on the elderly since 2009/10.</a:t>
            </a:r>
          </a:p>
          <a:p>
            <a:pPr marL="0" indent="0">
              <a:buNone/>
            </a:pPr>
            <a:r>
              <a:rPr lang="en-US" sz="2000" dirty="0"/>
              <a:t>Rising costs – annual increase in National Minimum Wage for adults and 17% for apprentices in 2015</a:t>
            </a:r>
          </a:p>
          <a:p>
            <a:pPr marL="0" indent="0">
              <a:buNone/>
            </a:pPr>
            <a:r>
              <a:rPr lang="en-US" sz="2000" dirty="0"/>
              <a:t>Increased pension costs year on year</a:t>
            </a:r>
          </a:p>
          <a:p>
            <a:pPr marL="0" indent="0">
              <a:buNone/>
            </a:pPr>
            <a:endParaRPr lang="en-US" sz="2000" dirty="0"/>
          </a:p>
          <a:p>
            <a:pPr marL="0" indent="0">
              <a:buNone/>
            </a:pPr>
            <a:r>
              <a:rPr lang="en-US" sz="2000" b="1" dirty="0"/>
              <a:t>Embracing technology isn’t always seen as a priority for providers</a:t>
            </a:r>
          </a:p>
          <a:p>
            <a:pPr marL="0" indent="0">
              <a:buNone/>
            </a:pPr>
            <a:endParaRPr lang="en-US" sz="2000" dirty="0"/>
          </a:p>
          <a:p>
            <a:endParaRPr lang="en-GB" dirty="0"/>
          </a:p>
        </p:txBody>
      </p:sp>
      <p:sp>
        <p:nvSpPr>
          <p:cNvPr id="4" name="Slide Number Placeholder 3">
            <a:extLst>
              <a:ext uri="{FF2B5EF4-FFF2-40B4-BE49-F238E27FC236}">
                <a16:creationId xmlns:a16="http://schemas.microsoft.com/office/drawing/2014/main" id="{06981572-DFAA-4708-8277-E6865F4FC701}"/>
              </a:ext>
            </a:extLst>
          </p:cNvPr>
          <p:cNvSpPr>
            <a:spLocks noGrp="1"/>
          </p:cNvSpPr>
          <p:nvPr>
            <p:ph type="sldNum" sz="quarter" idx="12"/>
          </p:nvPr>
        </p:nvSpPr>
        <p:spPr/>
        <p:txBody>
          <a:bodyPr/>
          <a:lstStyle/>
          <a:p>
            <a:fld id="{5058E266-8113-426B-8D6E-3D9314010A0C}" type="slidenum">
              <a:rPr lang="en-GB" smtClean="0"/>
              <a:t>5</a:t>
            </a:fld>
            <a:endParaRPr lang="en-GB"/>
          </a:p>
        </p:txBody>
      </p:sp>
      <p:sp>
        <p:nvSpPr>
          <p:cNvPr id="5" name="Title 1">
            <a:extLst>
              <a:ext uri="{FF2B5EF4-FFF2-40B4-BE49-F238E27FC236}">
                <a16:creationId xmlns:a16="http://schemas.microsoft.com/office/drawing/2014/main" id="{2EC84C6B-61BC-47E2-B26D-01158265520A}"/>
              </a:ext>
            </a:extLst>
          </p:cNvPr>
          <p:cNvSpPr>
            <a:spLocks noGrp="1"/>
          </p:cNvSpPr>
          <p:nvPr>
            <p:ph type="title"/>
          </p:nvPr>
        </p:nvSpPr>
        <p:spPr>
          <a:xfrm>
            <a:off x="838200" y="136525"/>
            <a:ext cx="10515600" cy="973138"/>
          </a:xfrm>
        </p:spPr>
        <p:txBody>
          <a:bodyPr>
            <a:normAutofit/>
          </a:bodyPr>
          <a:lstStyle/>
          <a:p>
            <a:r>
              <a:rPr lang="en-US" sz="2800" b="1" dirty="0">
                <a:latin typeface="+mn-lt"/>
              </a:rPr>
              <a:t>The perfect storm………</a:t>
            </a:r>
          </a:p>
        </p:txBody>
      </p:sp>
    </p:spTree>
    <p:extLst>
      <p:ext uri="{BB962C8B-B14F-4D97-AF65-F5344CB8AC3E}">
        <p14:creationId xmlns:p14="http://schemas.microsoft.com/office/powerpoint/2010/main" val="37154059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DA3865-D6C0-45F5-9ED5-4C2C8658F698}"/>
              </a:ext>
            </a:extLst>
          </p:cNvPr>
          <p:cNvSpPr>
            <a:spLocks noGrp="1"/>
          </p:cNvSpPr>
          <p:nvPr>
            <p:ph type="title"/>
          </p:nvPr>
        </p:nvSpPr>
        <p:spPr/>
        <p:txBody>
          <a:bodyPr>
            <a:normAutofit/>
          </a:bodyPr>
          <a:lstStyle/>
          <a:p>
            <a:r>
              <a:rPr lang="en-GB" sz="2800" b="1" dirty="0">
                <a:latin typeface="+mn-lt"/>
              </a:rPr>
              <a:t>Spot the difference!</a:t>
            </a:r>
          </a:p>
        </p:txBody>
      </p:sp>
      <p:pic>
        <p:nvPicPr>
          <p:cNvPr id="5" name="Content Placeholder 4">
            <a:extLst>
              <a:ext uri="{FF2B5EF4-FFF2-40B4-BE49-F238E27FC236}">
                <a16:creationId xmlns:a16="http://schemas.microsoft.com/office/drawing/2014/main" id="{6F054F80-7D22-47B6-9553-AA06442F6737}"/>
              </a:ext>
            </a:extLst>
          </p:cNvPr>
          <p:cNvPicPr>
            <a:picLocks noGrp="1" noChangeAspect="1"/>
          </p:cNvPicPr>
          <p:nvPr>
            <p:ph idx="1"/>
          </p:nvPr>
        </p:nvPicPr>
        <p:blipFill>
          <a:blip r:embed="rId3"/>
          <a:stretch>
            <a:fillRect/>
          </a:stretch>
        </p:blipFill>
        <p:spPr>
          <a:xfrm>
            <a:off x="0" y="3998393"/>
            <a:ext cx="5846617" cy="2723082"/>
          </a:xfrm>
          <a:prstGeom prst="rect">
            <a:avLst/>
          </a:prstGeom>
        </p:spPr>
      </p:pic>
      <p:sp>
        <p:nvSpPr>
          <p:cNvPr id="4" name="Slide Number Placeholder 3">
            <a:extLst>
              <a:ext uri="{FF2B5EF4-FFF2-40B4-BE49-F238E27FC236}">
                <a16:creationId xmlns:a16="http://schemas.microsoft.com/office/drawing/2014/main" id="{9589CBE2-FD4B-4503-90FC-DBB08B893776}"/>
              </a:ext>
            </a:extLst>
          </p:cNvPr>
          <p:cNvSpPr>
            <a:spLocks noGrp="1"/>
          </p:cNvSpPr>
          <p:nvPr>
            <p:ph type="sldNum" sz="quarter" idx="12"/>
          </p:nvPr>
        </p:nvSpPr>
        <p:spPr/>
        <p:txBody>
          <a:bodyPr/>
          <a:lstStyle/>
          <a:p>
            <a:fld id="{5058E266-8113-426B-8D6E-3D9314010A0C}" type="slidenum">
              <a:rPr lang="en-GB" smtClean="0"/>
              <a:t>6</a:t>
            </a:fld>
            <a:endParaRPr lang="en-GB"/>
          </a:p>
        </p:txBody>
      </p:sp>
      <p:pic>
        <p:nvPicPr>
          <p:cNvPr id="6" name="Picture 5">
            <a:extLst>
              <a:ext uri="{FF2B5EF4-FFF2-40B4-BE49-F238E27FC236}">
                <a16:creationId xmlns:a16="http://schemas.microsoft.com/office/drawing/2014/main" id="{F1B08428-6EDC-4FC9-97CB-110E2677A003}"/>
              </a:ext>
            </a:extLst>
          </p:cNvPr>
          <p:cNvPicPr>
            <a:picLocks noChangeAspect="1"/>
          </p:cNvPicPr>
          <p:nvPr/>
        </p:nvPicPr>
        <p:blipFill rotWithShape="1">
          <a:blip r:embed="rId4"/>
          <a:srcRect l="7135" t="19809" r="10692" b="31703"/>
          <a:stretch/>
        </p:blipFill>
        <p:spPr>
          <a:xfrm>
            <a:off x="4897120" y="1454771"/>
            <a:ext cx="7142480" cy="2809672"/>
          </a:xfrm>
          <a:prstGeom prst="rect">
            <a:avLst/>
          </a:prstGeom>
        </p:spPr>
      </p:pic>
      <p:sp>
        <p:nvSpPr>
          <p:cNvPr id="7" name="TextBox 6">
            <a:extLst>
              <a:ext uri="{FF2B5EF4-FFF2-40B4-BE49-F238E27FC236}">
                <a16:creationId xmlns:a16="http://schemas.microsoft.com/office/drawing/2014/main" id="{10306E0E-B98C-4459-B7D6-045FDB866E5A}"/>
              </a:ext>
            </a:extLst>
          </p:cNvPr>
          <p:cNvSpPr txBox="1"/>
          <p:nvPr/>
        </p:nvSpPr>
        <p:spPr>
          <a:xfrm>
            <a:off x="389303" y="3684115"/>
            <a:ext cx="3487667" cy="338554"/>
          </a:xfrm>
          <a:prstGeom prst="rect">
            <a:avLst/>
          </a:prstGeom>
          <a:noFill/>
        </p:spPr>
        <p:txBody>
          <a:bodyPr wrap="square" rtlCol="0">
            <a:spAutoFit/>
          </a:bodyPr>
          <a:lstStyle/>
          <a:p>
            <a:r>
              <a:rPr lang="en-GB" sz="1600" dirty="0"/>
              <a:t>Minimum Wage Increase since 2010</a:t>
            </a:r>
          </a:p>
        </p:txBody>
      </p:sp>
      <p:sp>
        <p:nvSpPr>
          <p:cNvPr id="8" name="TextBox 7">
            <a:extLst>
              <a:ext uri="{FF2B5EF4-FFF2-40B4-BE49-F238E27FC236}">
                <a16:creationId xmlns:a16="http://schemas.microsoft.com/office/drawing/2014/main" id="{A2D6D3D0-85FC-40C0-83C4-39AE637EDC96}"/>
              </a:ext>
            </a:extLst>
          </p:cNvPr>
          <p:cNvSpPr txBox="1"/>
          <p:nvPr/>
        </p:nvSpPr>
        <p:spPr>
          <a:xfrm>
            <a:off x="7256070" y="4198924"/>
            <a:ext cx="3487667" cy="338554"/>
          </a:xfrm>
          <a:prstGeom prst="rect">
            <a:avLst/>
          </a:prstGeom>
          <a:noFill/>
        </p:spPr>
        <p:txBody>
          <a:bodyPr wrap="square" rtlCol="0">
            <a:spAutoFit/>
          </a:bodyPr>
          <a:lstStyle/>
          <a:p>
            <a:r>
              <a:rPr lang="en-GB" sz="1600" dirty="0"/>
              <a:t>Social Care funding</a:t>
            </a:r>
          </a:p>
        </p:txBody>
      </p:sp>
    </p:spTree>
    <p:extLst>
      <p:ext uri="{BB962C8B-B14F-4D97-AF65-F5344CB8AC3E}">
        <p14:creationId xmlns:p14="http://schemas.microsoft.com/office/powerpoint/2010/main" val="23957251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B798D660-0072-4B6F-B2D7-EE1F36EA274D}"/>
              </a:ext>
            </a:extLst>
          </p:cNvPr>
          <p:cNvSpPr>
            <a:spLocks noGrp="1"/>
          </p:cNvSpPr>
          <p:nvPr>
            <p:ph type="sldNum" sz="quarter" idx="12"/>
          </p:nvPr>
        </p:nvSpPr>
        <p:spPr/>
        <p:txBody>
          <a:bodyPr/>
          <a:lstStyle/>
          <a:p>
            <a:fld id="{5058E266-8113-426B-8D6E-3D9314010A0C}" type="slidenum">
              <a:rPr lang="en-GB" smtClean="0"/>
              <a:t>7</a:t>
            </a:fld>
            <a:endParaRPr lang="en-GB"/>
          </a:p>
        </p:txBody>
      </p:sp>
      <p:sp>
        <p:nvSpPr>
          <p:cNvPr id="5" name="Title 1">
            <a:extLst>
              <a:ext uri="{FF2B5EF4-FFF2-40B4-BE49-F238E27FC236}">
                <a16:creationId xmlns:a16="http://schemas.microsoft.com/office/drawing/2014/main" id="{16FE45EE-ADA2-48E2-B474-0DC87CF32ED2}"/>
              </a:ext>
            </a:extLst>
          </p:cNvPr>
          <p:cNvSpPr txBox="1">
            <a:spLocks/>
          </p:cNvSpPr>
          <p:nvPr/>
        </p:nvSpPr>
        <p:spPr>
          <a:xfrm>
            <a:off x="740228" y="239486"/>
            <a:ext cx="10515600" cy="973818"/>
          </a:xfrm>
          <a:prstGeom prst="rect">
            <a:avLst/>
          </a:prstGeom>
          <a:noFill/>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bg1"/>
                </a:solidFill>
                <a:latin typeface="+mj-lt"/>
                <a:ea typeface="+mj-ea"/>
                <a:cs typeface="+mj-cs"/>
              </a:defRPr>
            </a:lvl1pPr>
          </a:lstStyle>
          <a:p>
            <a:r>
              <a:rPr lang="en-GB" sz="2800" b="1" dirty="0">
                <a:latin typeface="+mn-lt"/>
              </a:rPr>
              <a:t>Perceived Barriers</a:t>
            </a:r>
          </a:p>
        </p:txBody>
      </p:sp>
    </p:spTree>
    <p:extLst>
      <p:ext uri="{BB962C8B-B14F-4D97-AF65-F5344CB8AC3E}">
        <p14:creationId xmlns:p14="http://schemas.microsoft.com/office/powerpoint/2010/main" val="5323335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46EDFC06-81B3-4483-AF53-B1147FA43572}"/>
              </a:ext>
            </a:extLst>
          </p:cNvPr>
          <p:cNvSpPr>
            <a:spLocks noGrp="1"/>
          </p:cNvSpPr>
          <p:nvPr>
            <p:ph idx="1"/>
          </p:nvPr>
        </p:nvSpPr>
        <p:spPr>
          <a:xfrm>
            <a:off x="544286" y="1508148"/>
            <a:ext cx="10515600" cy="5105593"/>
          </a:xfrm>
        </p:spPr>
        <p:txBody>
          <a:bodyPr>
            <a:noAutofit/>
          </a:bodyPr>
          <a:lstStyle/>
          <a:p>
            <a:r>
              <a:rPr lang="en-US" sz="2000" dirty="0"/>
              <a:t>One of the biggest problems facing adult social care providers is managing the complex network of stakeholders, clients, staff and suppliers, all while maintaining a high quality of service and care. </a:t>
            </a:r>
          </a:p>
          <a:p>
            <a:r>
              <a:rPr lang="en-US" sz="2000" dirty="0"/>
              <a:t>Too many options for technology solutions</a:t>
            </a:r>
          </a:p>
          <a:p>
            <a:r>
              <a:rPr lang="en-US" sz="2000" dirty="0"/>
              <a:t>Too many different systems</a:t>
            </a:r>
          </a:p>
          <a:p>
            <a:r>
              <a:rPr lang="en-US" sz="2000" dirty="0"/>
              <a:t>Path is littered with failed technology projects</a:t>
            </a:r>
          </a:p>
          <a:p>
            <a:r>
              <a:rPr lang="en-US" sz="2000" dirty="0"/>
              <a:t>Technology dates so quickly</a:t>
            </a:r>
          </a:p>
          <a:p>
            <a:r>
              <a:rPr lang="en-GB" sz="2000" dirty="0"/>
              <a:t>Incentives for care providers – potentially lose money by investing in technology – limited capital funding</a:t>
            </a:r>
          </a:p>
          <a:p>
            <a:r>
              <a:rPr lang="en-GB" sz="2000" dirty="0"/>
              <a:t>Incentives for care providers – implementing technology reduces the need for care, but also reduces the need for care and support and therefore reduces revenue and profits</a:t>
            </a:r>
          </a:p>
          <a:p>
            <a:r>
              <a:rPr lang="en-GB" sz="2000" dirty="0"/>
              <a:t>Lack of aligned working between providers</a:t>
            </a:r>
          </a:p>
          <a:p>
            <a:r>
              <a:rPr lang="en-GB" sz="2000" dirty="0"/>
              <a:t>Lack of aligned working between Local Authorities and NHS and Private providers</a:t>
            </a:r>
          </a:p>
          <a:p>
            <a:r>
              <a:rPr lang="en-GB" sz="2000" dirty="0"/>
              <a:t>Historically predominantly “mature” workforce – technophobes</a:t>
            </a:r>
          </a:p>
        </p:txBody>
      </p:sp>
      <p:sp>
        <p:nvSpPr>
          <p:cNvPr id="4" name="Slide Number Placeholder 3">
            <a:extLst>
              <a:ext uri="{FF2B5EF4-FFF2-40B4-BE49-F238E27FC236}">
                <a16:creationId xmlns:a16="http://schemas.microsoft.com/office/drawing/2014/main" id="{10A2B57C-ABBD-4F4F-9DEC-CFB5053802A4}"/>
              </a:ext>
            </a:extLst>
          </p:cNvPr>
          <p:cNvSpPr>
            <a:spLocks noGrp="1"/>
          </p:cNvSpPr>
          <p:nvPr>
            <p:ph type="sldNum" sz="quarter" idx="12"/>
          </p:nvPr>
        </p:nvSpPr>
        <p:spPr/>
        <p:txBody>
          <a:bodyPr/>
          <a:lstStyle/>
          <a:p>
            <a:fld id="{5058E266-8113-426B-8D6E-3D9314010A0C}" type="slidenum">
              <a:rPr lang="en-GB" smtClean="0"/>
              <a:t>8</a:t>
            </a:fld>
            <a:endParaRPr lang="en-GB"/>
          </a:p>
        </p:txBody>
      </p:sp>
      <p:sp>
        <p:nvSpPr>
          <p:cNvPr id="7" name="Title 1">
            <a:extLst>
              <a:ext uri="{FF2B5EF4-FFF2-40B4-BE49-F238E27FC236}">
                <a16:creationId xmlns:a16="http://schemas.microsoft.com/office/drawing/2014/main" id="{F7B369CE-6D2F-4880-A9DE-57C811671812}"/>
              </a:ext>
            </a:extLst>
          </p:cNvPr>
          <p:cNvSpPr>
            <a:spLocks noGrp="1"/>
          </p:cNvSpPr>
          <p:nvPr>
            <p:ph type="title"/>
          </p:nvPr>
        </p:nvSpPr>
        <p:spPr>
          <a:xfrm>
            <a:off x="838200" y="136525"/>
            <a:ext cx="10515600" cy="973138"/>
          </a:xfrm>
        </p:spPr>
        <p:txBody>
          <a:bodyPr>
            <a:normAutofit/>
          </a:bodyPr>
          <a:lstStyle/>
          <a:p>
            <a:r>
              <a:rPr lang="en-GB" sz="2800" b="1" dirty="0">
                <a:latin typeface="+mn-lt"/>
              </a:rPr>
              <a:t>General Provider Challenges</a:t>
            </a:r>
          </a:p>
        </p:txBody>
      </p:sp>
    </p:spTree>
    <p:extLst>
      <p:ext uri="{BB962C8B-B14F-4D97-AF65-F5344CB8AC3E}">
        <p14:creationId xmlns:p14="http://schemas.microsoft.com/office/powerpoint/2010/main" val="274948845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23FF41B-B52E-4BF0-9D6B-70724BAD3FDB}"/>
              </a:ext>
            </a:extLst>
          </p:cNvPr>
          <p:cNvSpPr>
            <a:spLocks noGrp="1"/>
          </p:cNvSpPr>
          <p:nvPr>
            <p:ph type="title"/>
          </p:nvPr>
        </p:nvSpPr>
        <p:spPr/>
        <p:txBody>
          <a:bodyPr>
            <a:normAutofit/>
          </a:bodyPr>
          <a:lstStyle/>
          <a:p>
            <a:r>
              <a:rPr lang="en-GB" sz="2800" b="1" dirty="0">
                <a:latin typeface="+mn-lt"/>
              </a:rPr>
              <a:t>As a provider what worries me………</a:t>
            </a:r>
          </a:p>
        </p:txBody>
      </p:sp>
      <p:sp>
        <p:nvSpPr>
          <p:cNvPr id="3" name="Content Placeholder 2">
            <a:extLst>
              <a:ext uri="{FF2B5EF4-FFF2-40B4-BE49-F238E27FC236}">
                <a16:creationId xmlns:a16="http://schemas.microsoft.com/office/drawing/2014/main" id="{B899FE51-9860-4A1F-88F5-A5B883035C54}"/>
              </a:ext>
            </a:extLst>
          </p:cNvPr>
          <p:cNvSpPr>
            <a:spLocks noGrp="1"/>
          </p:cNvSpPr>
          <p:nvPr>
            <p:ph idx="1"/>
          </p:nvPr>
        </p:nvSpPr>
        <p:spPr>
          <a:xfrm>
            <a:off x="838200" y="1460499"/>
            <a:ext cx="10515600" cy="5027983"/>
          </a:xfrm>
        </p:spPr>
        <p:txBody>
          <a:bodyPr>
            <a:normAutofit fontScale="62500" lnSpcReduction="20000"/>
          </a:bodyPr>
          <a:lstStyle/>
          <a:p>
            <a:r>
              <a:rPr lang="en-US" sz="3300" b="1" dirty="0"/>
              <a:t>Lack of awareness of what is available and possible  </a:t>
            </a:r>
          </a:p>
          <a:p>
            <a:pPr>
              <a:buFontTx/>
              <a:buChar char="-"/>
            </a:pPr>
            <a:r>
              <a:rPr lang="en-US" sz="3300" dirty="0"/>
              <a:t>What systems should we use?</a:t>
            </a:r>
          </a:p>
          <a:p>
            <a:pPr>
              <a:buFontTx/>
              <a:buChar char="-"/>
            </a:pPr>
            <a:r>
              <a:rPr lang="en-US" sz="3300" dirty="0"/>
              <a:t>Does one size fit all?</a:t>
            </a:r>
          </a:p>
          <a:p>
            <a:pPr>
              <a:buFontTx/>
              <a:buChar char="-"/>
            </a:pPr>
            <a:r>
              <a:rPr lang="en-US" sz="3300" dirty="0"/>
              <a:t>If it doesn’t do, I have the platforms to support multiple options?</a:t>
            </a:r>
          </a:p>
          <a:p>
            <a:pPr>
              <a:buFontTx/>
              <a:buChar char="-"/>
            </a:pPr>
            <a:r>
              <a:rPr lang="en-US" sz="3300" dirty="0"/>
              <a:t>How do I know they will work – we have seen so many historic projects work?</a:t>
            </a:r>
          </a:p>
          <a:p>
            <a:pPr marL="0" indent="0">
              <a:buNone/>
            </a:pPr>
            <a:endParaRPr lang="en-US" sz="3300" dirty="0"/>
          </a:p>
          <a:p>
            <a:r>
              <a:rPr lang="en-US" sz="3300" b="1" dirty="0"/>
              <a:t>Cohesion</a:t>
            </a:r>
          </a:p>
          <a:p>
            <a:pPr>
              <a:buFontTx/>
              <a:buChar char="-"/>
            </a:pPr>
            <a:r>
              <a:rPr lang="en-US" sz="3300" dirty="0"/>
              <a:t>We work with 140 councils – they all have different strategies and platforms; it feels like a bit of a nightmare to engage with all these stakeholders</a:t>
            </a:r>
          </a:p>
          <a:p>
            <a:pPr marL="0" indent="0">
              <a:buNone/>
            </a:pPr>
            <a:endParaRPr lang="en-US" sz="3300" dirty="0"/>
          </a:p>
          <a:p>
            <a:r>
              <a:rPr lang="en-US" sz="3300" b="1" dirty="0"/>
              <a:t>Cost </a:t>
            </a:r>
          </a:p>
          <a:p>
            <a:pPr>
              <a:buFontTx/>
              <a:buChar char="-"/>
            </a:pPr>
            <a:r>
              <a:rPr lang="en-US" sz="3300" dirty="0"/>
              <a:t>Can I afford it?</a:t>
            </a:r>
          </a:p>
          <a:p>
            <a:pPr>
              <a:buFontTx/>
              <a:buChar char="-"/>
            </a:pPr>
            <a:r>
              <a:rPr lang="en-US" sz="3300" dirty="0"/>
              <a:t>Capital cost is a worry – who pays for this investment</a:t>
            </a:r>
          </a:p>
          <a:p>
            <a:pPr>
              <a:buFontTx/>
              <a:buChar char="-"/>
            </a:pPr>
            <a:r>
              <a:rPr lang="en-US" sz="3300" dirty="0"/>
              <a:t>Ongoing subscriptions – will I be tied into something that will be obsolete soon?</a:t>
            </a:r>
          </a:p>
          <a:p>
            <a:pPr>
              <a:buFontTx/>
              <a:buChar char="-"/>
            </a:pPr>
            <a:endParaRPr lang="en-US" dirty="0"/>
          </a:p>
          <a:p>
            <a:endParaRPr lang="en-GB" dirty="0"/>
          </a:p>
        </p:txBody>
      </p:sp>
      <p:sp>
        <p:nvSpPr>
          <p:cNvPr id="4" name="Slide Number Placeholder 3">
            <a:extLst>
              <a:ext uri="{FF2B5EF4-FFF2-40B4-BE49-F238E27FC236}">
                <a16:creationId xmlns:a16="http://schemas.microsoft.com/office/drawing/2014/main" id="{75459B05-D81E-4C3A-B867-46B5F449297D}"/>
              </a:ext>
            </a:extLst>
          </p:cNvPr>
          <p:cNvSpPr>
            <a:spLocks noGrp="1"/>
          </p:cNvSpPr>
          <p:nvPr>
            <p:ph type="sldNum" sz="quarter" idx="12"/>
          </p:nvPr>
        </p:nvSpPr>
        <p:spPr/>
        <p:txBody>
          <a:bodyPr/>
          <a:lstStyle/>
          <a:p>
            <a:fld id="{5058E266-8113-426B-8D6E-3D9314010A0C}" type="slidenum">
              <a:rPr lang="en-GB" smtClean="0"/>
              <a:t>9</a:t>
            </a:fld>
            <a:endParaRPr lang="en-GB"/>
          </a:p>
        </p:txBody>
      </p:sp>
    </p:spTree>
    <p:extLst>
      <p:ext uri="{BB962C8B-B14F-4D97-AF65-F5344CB8AC3E}">
        <p14:creationId xmlns:p14="http://schemas.microsoft.com/office/powerpoint/2010/main" val="124164445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500</TotalTime>
  <Words>2507</Words>
  <Application>Microsoft Office PowerPoint</Application>
  <PresentationFormat>Widescreen</PresentationFormat>
  <Paragraphs>273</Paragraphs>
  <Slides>29</Slides>
  <Notes>15</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29</vt:i4>
      </vt:variant>
    </vt:vector>
  </HeadingPairs>
  <TitlesOfParts>
    <vt:vector size="34" baseType="lpstr">
      <vt:lpstr>Arial</vt:lpstr>
      <vt:lpstr>Calibri</vt:lpstr>
      <vt:lpstr>Calibri Light</vt:lpstr>
      <vt:lpstr>Office Theme</vt:lpstr>
      <vt:lpstr>1_Office Theme</vt:lpstr>
      <vt:lpstr>Our Contribution</vt:lpstr>
      <vt:lpstr>Our Contribution</vt:lpstr>
      <vt:lpstr>About Us</vt:lpstr>
      <vt:lpstr>UK wide platform – delivering multiple services</vt:lpstr>
      <vt:lpstr>The perfect storm………</vt:lpstr>
      <vt:lpstr>Spot the difference!</vt:lpstr>
      <vt:lpstr>PowerPoint Presentation</vt:lpstr>
      <vt:lpstr>General Provider Challenges</vt:lpstr>
      <vt:lpstr>As a provider what worries me………</vt:lpstr>
      <vt:lpstr>As a provider what worries me………</vt:lpstr>
      <vt:lpstr> Some Facts around Care and Support Workers and Technology</vt:lpstr>
      <vt:lpstr>Case Study</vt:lpstr>
      <vt:lpstr>Outcome</vt:lpstr>
      <vt:lpstr>Summary</vt:lpstr>
      <vt:lpstr>But we must remember why technology is so important</vt:lpstr>
      <vt:lpstr>Technology Impacts for the People we Support</vt:lpstr>
      <vt:lpstr>Technology Impacts for Providers, Stakeholders and Families</vt:lpstr>
      <vt:lpstr>As a provider what should we do to get ready</vt:lpstr>
      <vt:lpstr>Are we over complicating?</vt:lpstr>
      <vt:lpstr>Benefits and Impacts</vt:lpstr>
      <vt:lpstr>Five of the best advances in technology</vt:lpstr>
      <vt:lpstr>Camera</vt:lpstr>
      <vt:lpstr>Sleeping</vt:lpstr>
      <vt:lpstr>Eating and Drinking</vt:lpstr>
      <vt:lpstr>Sensors</vt:lpstr>
      <vt:lpstr>Voice Activated Assistants</vt:lpstr>
      <vt:lpstr>What next……….</vt:lpstr>
      <vt:lpstr>8 Recommendations</vt:lpstr>
      <vt:lpstr>8 Recommendations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Ellis1,M</dc:creator>
  <cp:lastModifiedBy>Robin Sidebottom</cp:lastModifiedBy>
  <cp:revision>38</cp:revision>
  <dcterms:created xsi:type="dcterms:W3CDTF">2019-11-11T15:57:21Z</dcterms:created>
  <dcterms:modified xsi:type="dcterms:W3CDTF">2019-11-28T15:10:03Z</dcterms:modified>
</cp:coreProperties>
</file>