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57" r:id="rId3"/>
    <p:sldId id="280" r:id="rId4"/>
    <p:sldId id="271" r:id="rId5"/>
    <p:sldId id="263" r:id="rId6"/>
    <p:sldId id="275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7"/>
    <a:srgbClr val="AF0B2B"/>
    <a:srgbClr val="AF001B"/>
    <a:srgbClr val="91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6395"/>
  </p:normalViewPr>
  <p:slideViewPr>
    <p:cSldViewPr snapToGrid="0" showGuides="1">
      <p:cViewPr varScale="1">
        <p:scale>
          <a:sx n="110" d="100"/>
          <a:sy n="110" d="100"/>
        </p:scale>
        <p:origin x="1400" y="16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3FC9970-49B3-6247-BEAA-30B5EBA133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53C5C5-EB51-0E47-A7D6-4E50C173E6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0C73-5964-5D4F-B050-7B86F1842EB8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035F4F-3406-114C-BAFA-079C94C4E6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5A187-0D1C-3D46-A82D-A2B21BE5C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E0B4-8DF9-A84F-B42D-5CC3414CA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4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F5BDF-3A48-4675-B202-843D6208F19E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AB43-3359-4BBA-B519-9522BBF4FEF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78A96-5D10-4867-88DC-BE4413381A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2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78A96-5D10-4867-88DC-BE4413381A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2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92C6E-4971-4309-9D22-96027E1D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77C96D-E783-45F4-A073-CEC50DE5E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1A0C41-05A9-4162-B717-052914F5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50CFC-9A73-4404-9C58-CD4FA8E9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023A9-26C2-4DD9-A065-FD23F20D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00927-EAD9-46AC-A4DE-552CE251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3EDF1-A7C9-4897-AAA4-8DAED872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0D8A3-1EE9-43E6-9B4D-86A02807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7C64F-C482-43DD-A930-C457460D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8A222-2E69-45B7-B35B-30A89948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A11E98-E269-431E-A26E-34CD5BD41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ED6E2C-0897-45CC-A015-6CF42E8E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83212-562D-4C3E-AFE2-7DB9943D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91235B-8E6F-4B7C-8451-9F69B395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FA961B-01D3-46FA-8D3F-746AC067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8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5273E-FCAF-4429-B335-6F54AD77B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7FEFCE-E33C-4760-9BE2-13ECA0D0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DA7553-C37A-4FFD-8061-50DA7FBA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37E7CD-091B-40EF-8F2A-62C03678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B087A3-8DAD-4A37-9324-5B679458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66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42D3C-F401-4F3C-9A6A-087A565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3234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873729-27B2-48D3-8B53-FBF84F73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ECB46-138B-429B-9A7F-D75C00B6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A7D97B-B5AD-484D-8CD0-F9CB9FCA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65BBF-DB2D-4B20-9CDA-7DCDC8C4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79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3C81D-C589-4491-A10E-78D7ED90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0E4186-B9D8-4517-A417-2CD2E64AA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42288-D516-4E38-B57E-20DC59A2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D12923-6BB5-4B0F-ABA8-74A4F75E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9ECF3-336D-4ED2-AB7C-B3605BE0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9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A88CB-BA59-4F6C-BDB0-98D07AA1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884FE9-7C0A-4F6E-9CC9-ECCC9C1A7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461117-2054-4DB2-87B6-C39F0929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573E94-0323-4FFF-802E-BF854F4F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48C7EE-57A3-4BE6-9F41-C83B4E3C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C6FE49-2F39-4474-BC94-69682D4C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55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AE302-0341-403E-8B6B-190C6E74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7373EF-3CBE-469F-8312-D933E71D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17B9B9-A41D-4927-BDFB-AEA1A6E4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CAE4AD-A81B-4BB0-8F04-E4F665D3C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3DC1BC-D25E-4434-A870-9BF9807FA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D6A03D-0109-4190-92C0-70773453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50BF28-F494-48D1-A7E2-C1BDC0A2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C8A0B0-DB35-4939-A1CC-6C422A64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68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3EBFB-40A1-4F75-B514-382C0F3C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3B2BC9-FA76-4DDE-B05E-3DB662E9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D86C3-3FEE-471F-902F-1CAA4491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0705E5-6F42-40FD-B8E9-62C3656A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18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3CB50-1EEB-4904-97D9-3D55C4EC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41AD4F-4A34-455C-932F-5B124BB8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2BDFD7-BDC3-4309-A9DD-1907812F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3651C0-F8F0-413D-A7DB-EEA41A3F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72D817-A117-4738-AAE4-47E835A6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13AE68-D8F8-4709-BFB9-E4FEB908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93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B355F-1C60-447D-9E92-D7F99245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D40CEF-3894-4013-86FC-1BD64477B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1F593A-7D59-4C1F-B5DE-107019747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0A3857-299E-448C-9BAB-1BA9D5FD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5957CC-AAA3-4422-AFE6-C0346DFB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A7DF04-D584-4F07-A11B-AB95DE58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14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CF3-4213-4C3B-9C89-4AD0286D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51DF79-7CBF-4D46-8097-14F26E23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1503E-FA7A-473F-9988-5D881813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18F07E-53B3-4847-93E1-C16826C3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31A686-513E-42E0-9867-4AA487BE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4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64C67-7451-4AA7-8EE0-C46EAD7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7BE15D-0486-4522-8ADD-C827BE52C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43A36-2669-44B1-B56A-FD3371B7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2446E-E4DF-4205-83EA-24D9C1C0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B7B93B-8D0D-40B6-A731-F84A4AEF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31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5526EE-52D8-4693-8BA4-B778313D0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3A3B04-FF7B-445A-95BE-CF6B1763F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A62EBD-26F9-4F77-A56F-B4B98983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3CC6DA-8C41-4FCB-A0CB-CDBAB6D3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7FB8ED-D828-4B66-A72A-50E9AFA8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564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7348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3F90-5338-41C4-9B5F-AB28B213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C3C95-0BC3-4EE6-A815-777520DF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B67A8B-4D89-469C-92A7-17877914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ADB16-A73A-4156-8B19-9364D2C7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B0172-6C9A-4F48-A57E-4F956154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1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5B839-3C0E-4D5D-AF9F-3377998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95BC5A-0233-40C6-905B-1A72A6FF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EA72A9-81F4-496E-AB26-E69A8BBFD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05352B-9D9F-4CDD-A8A3-D2335179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B84486-73E1-4F4E-83C9-56C2E84B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AF1FF4-ECA2-479F-98F6-F14D89F0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D14DE-DC68-4AE9-9A82-3AEEE83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4C503-5995-4143-B0E9-DC3BFE8E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86DFE3-02CA-4CE3-A1B8-709A641ED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221EC-4945-4AE2-A864-063A44EAC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8E5EB0-D172-49B5-84BA-25F3AAE3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ECB230-BC13-48E0-B05D-D0025863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1ACA08-C0E1-4E8C-9FFC-67615158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F9B209-B458-4368-8F50-8AB873E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45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F46E1-B8FC-426C-9687-3F69513E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876DC8-3D95-48A0-9BA9-5F780DF7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7FEB46-2D52-4423-B3DA-71F0323C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20AACB-BCDB-4E35-8953-F57F8A8F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2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7F64EB-78CA-4881-82A5-949BD7B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1473AF-3DFB-4053-8713-E336B56A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9A1F4-14D0-4067-9081-27953ECB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2F2F3-206F-4B07-AAF9-32E9D978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9E3B9B-4B30-41AF-B0C7-94EE88CD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F0C388-58B1-4C11-8ABE-CAA081F3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E50466-A131-4B75-AAB6-BA335B5D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45F4C7-9706-43FF-BA6E-D6920237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F29225-F0F9-4D45-AFC7-B2E4BC95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7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BDF26-7000-49E1-BAB0-E9ADB09D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71D80C-CA47-408C-AD9E-DFCD10A01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16F415-5394-4322-8376-0555D760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ACC8A-898F-4442-9203-C6F59C55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A6002E-9CCA-4A5A-8491-8EF49F44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272CF9-AABB-44DA-B230-E3E328D9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ssdiagramm: Dokument 7"/>
          <p:cNvSpPr>
            <a:spLocks noChangeAspect="1"/>
          </p:cNvSpPr>
          <p:nvPr userDrawn="1"/>
        </p:nvSpPr>
        <p:spPr>
          <a:xfrm>
            <a:off x="0" y="0"/>
            <a:ext cx="12192000" cy="1432560"/>
          </a:xfrm>
          <a:prstGeom prst="flowChartDocument">
            <a:avLst/>
          </a:prstGeom>
          <a:blipFill dpi="0" rotWithShape="1">
            <a:blip r:embed="rId13">
              <a:alphaModFix amt="65000"/>
            </a:blip>
            <a:srcRect/>
            <a:stretch>
              <a:fillRect l="-17769" t="-131941" r="-6" b="-1645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1755E7-5B86-40D9-BA8C-E938CE92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A75BB8-A1EE-4926-A68C-1A24C87C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4D130A-F69D-4AD1-8138-A5E7D00DE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96B-E419-4F38-9D87-AD96D83B5071}" type="datetimeFigureOut">
              <a:rPr lang="de-DE" smtClean="0"/>
              <a:t>03.09.19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4B09B5-D209-43F5-A860-3AD1AA11E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2C85FE-3246-49A0-81A8-25A332BD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E7CF-E41A-4F8E-996F-9847CEE3D5B0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891870-FAD6-6649-950D-090F4960B5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9" y="169740"/>
            <a:ext cx="1708924" cy="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ssdiagramm: Dokument 7"/>
          <p:cNvSpPr>
            <a:spLocks noChangeAspect="1"/>
          </p:cNvSpPr>
          <p:nvPr userDrawn="1"/>
        </p:nvSpPr>
        <p:spPr>
          <a:xfrm>
            <a:off x="0" y="0"/>
            <a:ext cx="12192000" cy="1432560"/>
          </a:xfrm>
          <a:prstGeom prst="flowChartDocument">
            <a:avLst/>
          </a:prstGeom>
          <a:blipFill dpi="0" rotWithShape="1">
            <a:blip r:embed="rId13">
              <a:alphaModFix amt="65000"/>
            </a:blip>
            <a:srcRect/>
            <a:stretch>
              <a:fillRect l="-17769" t="-131941" r="-6" b="-1645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15D16A-FAD0-4C42-9F44-9DC5E9D9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D921CE-4074-404B-A01B-429AC9A0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BE30D-99C2-40FB-B3DF-011D32367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40DE-D075-40DA-965B-45ADC28C3662}" type="datetimeFigureOut">
              <a:rPr lang="de-DE" smtClean="0"/>
              <a:t>03.09.19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297F3B-148F-4DE7-BC25-A9038234E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8645E7-F215-4349-8487-96B95A33D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A805-7C4B-4417-AD09-FC0E3442499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EB8F06-778C-C34F-A8DF-B1A15B4E44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9" y="169740"/>
            <a:ext cx="1708924" cy="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5502"/>
          <a:stretch/>
        </p:blipFill>
        <p:spPr>
          <a:xfrm>
            <a:off x="-58994" y="-54441"/>
            <a:ext cx="12250994" cy="69668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B2A253-4937-48AA-A312-F3392EF8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23" y="2670038"/>
            <a:ext cx="6693217" cy="908049"/>
          </a:xfrm>
        </p:spPr>
        <p:txBody>
          <a:bodyPr>
            <a:normAutofit/>
          </a:bodyPr>
          <a:lstStyle/>
          <a:p>
            <a:pPr algn="l"/>
            <a:r>
              <a:rPr lang="de-DE" sz="4400" b="1" dirty="0" err="1">
                <a:latin typeface="Bahnschrift" panose="020B0502040204020203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Your</a:t>
            </a:r>
            <a:r>
              <a:rPr lang="de-DE" sz="4400" b="1" dirty="0">
                <a:latin typeface="Bahnschrift" panose="020B0502040204020203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Partner </a:t>
            </a:r>
            <a:r>
              <a:rPr lang="de-DE" sz="4400" b="1" dirty="0" err="1">
                <a:latin typeface="Bahnschrift" panose="020B0502040204020203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for</a:t>
            </a:r>
            <a:r>
              <a:rPr lang="de-DE" sz="4400" b="1" dirty="0">
                <a:latin typeface="Bahnschrift" panose="020B0502040204020203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de-DE" sz="4400" b="1" dirty="0" err="1">
                <a:latin typeface="Bahnschrift" panose="020B0502040204020203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eHealth</a:t>
            </a:r>
            <a:endParaRPr lang="de-DE" sz="4400" b="1" dirty="0">
              <a:latin typeface="Bahnschrift" panose="020B0502040204020203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BBAB74-5523-4C0D-AD4A-2CFF21BD4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23" y="3578087"/>
            <a:ext cx="4678680" cy="6064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4400" dirty="0" err="1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longer</a:t>
            </a:r>
            <a:r>
              <a:rPr lang="de-DE" sz="44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de-DE" sz="4400" dirty="0" err="1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better</a:t>
            </a:r>
            <a:r>
              <a:rPr lang="de-DE" sz="44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de-DE" sz="4400" dirty="0" err="1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life</a:t>
            </a:r>
            <a:endParaRPr lang="de-DE" sz="4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3" y="228825"/>
            <a:ext cx="2583477" cy="7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820"/>
          </a:xfrm>
        </p:spPr>
        <p:txBody>
          <a:bodyPr>
            <a:normAutofit/>
          </a:bodyPr>
          <a:lstStyle/>
          <a:p>
            <a:r>
              <a:rPr lang="de-CH" b="1" dirty="0" err="1">
                <a:solidFill>
                  <a:srgbClr val="AF0B2B"/>
                </a:solidFill>
              </a:rPr>
              <a:t>Challenges</a:t>
            </a:r>
            <a:r>
              <a:rPr lang="de-CH" b="1" dirty="0">
                <a:solidFill>
                  <a:srgbClr val="AF0B2B"/>
                </a:solidFill>
              </a:rPr>
              <a:t> &amp; Trends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12B97CE-E163-2F4F-AE11-5A44F92A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9403080" cy="4351338"/>
          </a:xfrm>
        </p:spPr>
        <p:txBody>
          <a:bodyPr>
            <a:normAutofit/>
          </a:bodyPr>
          <a:lstStyle/>
          <a:p>
            <a:pPr>
              <a:buFont typeface="Symbol" pitchFamily="2" charset="2"/>
              <a:buChar char="-"/>
            </a:pPr>
            <a:r>
              <a:rPr lang="de-CH" sz="2400" dirty="0" err="1"/>
              <a:t>Demographic</a:t>
            </a:r>
            <a:r>
              <a:rPr lang="de-CH" sz="2400" dirty="0"/>
              <a:t> </a:t>
            </a:r>
            <a:r>
              <a:rPr lang="de-CH" sz="2400" dirty="0" err="1"/>
              <a:t>change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 err="1"/>
              <a:t>Rising</a:t>
            </a:r>
            <a:r>
              <a:rPr lang="de-CH" sz="2400" dirty="0"/>
              <a:t> </a:t>
            </a:r>
            <a:r>
              <a:rPr lang="de-CH" sz="2400" dirty="0" err="1"/>
              <a:t>costs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 err="1"/>
              <a:t>Self</a:t>
            </a:r>
            <a:r>
              <a:rPr lang="de-CH" sz="2400" dirty="0"/>
              <a:t>-access</a:t>
            </a:r>
          </a:p>
          <a:p>
            <a:pPr>
              <a:buFont typeface="Symbol" pitchFamily="2" charset="2"/>
              <a:buChar char="-"/>
            </a:pPr>
            <a:r>
              <a:rPr lang="de-CH" sz="2400" dirty="0"/>
              <a:t>Lack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medical</a:t>
            </a:r>
            <a:r>
              <a:rPr lang="de-CH" sz="2400" dirty="0"/>
              <a:t> </a:t>
            </a:r>
            <a:r>
              <a:rPr lang="de-CH" sz="2400" dirty="0" err="1"/>
              <a:t>personnel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 err="1"/>
              <a:t>Cybersecurity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 err="1"/>
              <a:t>Health</a:t>
            </a:r>
            <a:r>
              <a:rPr lang="de-CH" sz="2400" dirty="0"/>
              <a:t> </a:t>
            </a:r>
            <a:r>
              <a:rPr lang="de-CH" sz="2400" dirty="0" err="1"/>
              <a:t>literacy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/>
              <a:t>Patient </a:t>
            </a:r>
            <a:r>
              <a:rPr lang="de-CH" sz="2400" dirty="0" err="1"/>
              <a:t>empowerment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/>
              <a:t>New </a:t>
            </a:r>
            <a:r>
              <a:rPr lang="de-CH" sz="2400" dirty="0" err="1"/>
              <a:t>technologies</a:t>
            </a:r>
            <a:endParaRPr lang="de-CH" sz="2400" dirty="0"/>
          </a:p>
          <a:p>
            <a:pPr>
              <a:buFont typeface="Symbol" pitchFamily="2" charset="2"/>
              <a:buChar char="-"/>
            </a:pPr>
            <a:r>
              <a:rPr lang="de-CH" sz="2400" dirty="0"/>
              <a:t>People </a:t>
            </a:r>
            <a:r>
              <a:rPr lang="de-CH" sz="2400" dirty="0" err="1"/>
              <a:t>want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live </a:t>
            </a:r>
            <a:r>
              <a:rPr lang="de-CH" sz="2400" dirty="0" err="1"/>
              <a:t>as</a:t>
            </a:r>
            <a:r>
              <a:rPr lang="de-CH" sz="2400" dirty="0"/>
              <a:t> </a:t>
            </a:r>
            <a:r>
              <a:rPr lang="de-CH" sz="2400" dirty="0" err="1"/>
              <a:t>long</a:t>
            </a:r>
            <a:r>
              <a:rPr lang="de-CH" sz="2400" dirty="0"/>
              <a:t> </a:t>
            </a:r>
            <a:r>
              <a:rPr lang="de-CH" sz="2400" dirty="0" err="1"/>
              <a:t>as</a:t>
            </a:r>
            <a:r>
              <a:rPr lang="de-CH" sz="2400" dirty="0"/>
              <a:t> </a:t>
            </a:r>
            <a:r>
              <a:rPr lang="de-CH" sz="2400" dirty="0" err="1"/>
              <a:t>possible</a:t>
            </a:r>
            <a:r>
              <a:rPr lang="de-CH" sz="2400" dirty="0"/>
              <a:t> in </a:t>
            </a:r>
            <a:r>
              <a:rPr lang="de-CH" sz="2400" dirty="0" err="1"/>
              <a:t>their</a:t>
            </a:r>
            <a:r>
              <a:rPr lang="de-CH" sz="2400" dirty="0"/>
              <a:t> </a:t>
            </a:r>
            <a:r>
              <a:rPr lang="de-CH" sz="2400" dirty="0" err="1"/>
              <a:t>own</a:t>
            </a:r>
            <a:r>
              <a:rPr lang="de-CH" sz="2400" dirty="0"/>
              <a:t> </a:t>
            </a:r>
            <a:r>
              <a:rPr lang="de-CH" sz="2400" dirty="0" err="1"/>
              <a:t>homes</a:t>
            </a:r>
            <a:r>
              <a:rPr lang="de-CH" sz="2400" dirty="0"/>
              <a:t> </a:t>
            </a:r>
          </a:p>
        </p:txBody>
      </p:sp>
      <p:pic>
        <p:nvPicPr>
          <p:cNvPr id="4" name="athlete-2031242_1280.png">
            <a:extLst>
              <a:ext uri="{FF2B5EF4-FFF2-40B4-BE49-F238E27FC236}">
                <a16:creationId xmlns:a16="http://schemas.microsoft.com/office/drawing/2014/main" id="{29704105-41D7-8249-BB16-07A7B380A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" r="5143" b="3"/>
          <a:stretch/>
        </p:blipFill>
        <p:spPr>
          <a:xfrm>
            <a:off x="8780000" y="1741842"/>
            <a:ext cx="3412000" cy="4762743"/>
          </a:xfrm>
          <a:prstGeom prst="rect">
            <a:avLst/>
          </a:prstGeom>
          <a:effectLst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D7225C6-4C9D-CA4D-9D21-9005DBD0051D}"/>
              </a:ext>
            </a:extLst>
          </p:cNvPr>
          <p:cNvSpPr txBox="1"/>
          <p:nvPr/>
        </p:nvSpPr>
        <p:spPr>
          <a:xfrm>
            <a:off x="12304643" y="377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07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5C834-C391-4FDD-8983-E0CC820C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764"/>
          </a:xfrm>
        </p:spPr>
        <p:txBody>
          <a:bodyPr>
            <a:normAutofit/>
          </a:bodyPr>
          <a:lstStyle/>
          <a:p>
            <a:r>
              <a:rPr lang="de-CH" dirty="0"/>
              <a:t>Prof. Dr. med. Christiane </a:t>
            </a:r>
            <a:r>
              <a:rPr lang="de-CH" dirty="0" err="1"/>
              <a:t>Brockes</a:t>
            </a:r>
            <a:endParaRPr lang="de-DE" dirty="0">
              <a:solidFill>
                <a:srgbClr val="AF0B2B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49274F-8B8D-4E53-A2F3-620EA3C4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7545"/>
            <a:ext cx="10760765" cy="4351338"/>
          </a:xfrm>
        </p:spPr>
        <p:txBody>
          <a:bodyPr>
            <a:normAutofit/>
          </a:bodyPr>
          <a:lstStyle/>
          <a:p>
            <a:r>
              <a:rPr lang="de-CH" sz="2400" dirty="0" err="1"/>
              <a:t>Specialist</a:t>
            </a:r>
            <a:r>
              <a:rPr lang="de-CH" sz="2400" dirty="0"/>
              <a:t> in </a:t>
            </a:r>
            <a:r>
              <a:rPr lang="de-CH" sz="2400" dirty="0" err="1"/>
              <a:t>cardiology</a:t>
            </a:r>
            <a:r>
              <a:rPr lang="de-CH" sz="2400" dirty="0"/>
              <a:t>, </a:t>
            </a:r>
            <a:r>
              <a:rPr lang="de-CH" sz="2400" dirty="0" err="1"/>
              <a:t>emergency</a:t>
            </a:r>
            <a:r>
              <a:rPr lang="de-CH" sz="2400" dirty="0"/>
              <a:t> </a:t>
            </a:r>
            <a:r>
              <a:rPr lang="de-CH" sz="2400" dirty="0" err="1"/>
              <a:t>medicine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internal </a:t>
            </a:r>
            <a:r>
              <a:rPr lang="de-CH" sz="2400" dirty="0" err="1"/>
              <a:t>medicine</a:t>
            </a:r>
            <a:endParaRPr lang="de-CH" sz="2400" dirty="0"/>
          </a:p>
          <a:p>
            <a:r>
              <a:rPr lang="de-CH" sz="2400" dirty="0" err="1"/>
              <a:t>Since</a:t>
            </a:r>
            <a:r>
              <a:rPr lang="de-CH" sz="2400" dirty="0"/>
              <a:t> 1998 </a:t>
            </a:r>
            <a:r>
              <a:rPr lang="de-CH" sz="2400" dirty="0" err="1"/>
              <a:t>conducting</a:t>
            </a:r>
            <a:r>
              <a:rPr lang="de-CH" sz="2400" dirty="0"/>
              <a:t> </a:t>
            </a:r>
            <a:r>
              <a:rPr lang="de-CH" sz="2400" dirty="0" err="1"/>
              <a:t>telemedical</a:t>
            </a:r>
            <a:r>
              <a:rPr lang="de-CH" sz="2400" dirty="0"/>
              <a:t> </a:t>
            </a:r>
            <a:r>
              <a:rPr lang="de-CH" sz="2400" dirty="0" err="1"/>
              <a:t>consultations</a:t>
            </a:r>
            <a:r>
              <a:rPr lang="de-CH" sz="2400" dirty="0"/>
              <a:t> </a:t>
            </a:r>
          </a:p>
          <a:p>
            <a:r>
              <a:rPr lang="de-CH" sz="2400" dirty="0"/>
              <a:t>Head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Clinical </a:t>
            </a:r>
            <a:r>
              <a:rPr lang="de-CH" sz="2400" dirty="0" err="1"/>
              <a:t>Telemedicine</a:t>
            </a:r>
            <a:r>
              <a:rPr lang="de-CH" sz="2400" dirty="0"/>
              <a:t> at </a:t>
            </a:r>
            <a:r>
              <a:rPr lang="de-CH" sz="2400" dirty="0" err="1"/>
              <a:t>the</a:t>
            </a:r>
            <a:r>
              <a:rPr lang="de-CH" sz="2400" dirty="0"/>
              <a:t> University Hospital </a:t>
            </a:r>
            <a:r>
              <a:rPr lang="de-CH" sz="2400" dirty="0" err="1"/>
              <a:t>Zurich</a:t>
            </a:r>
            <a:r>
              <a:rPr lang="de-CH" sz="2400" dirty="0"/>
              <a:t> (2005 – 2008) </a:t>
            </a:r>
          </a:p>
          <a:p>
            <a:r>
              <a:rPr lang="de-CH" sz="2400" dirty="0"/>
              <a:t>More </a:t>
            </a:r>
            <a:r>
              <a:rPr lang="de-CH" sz="2400" dirty="0" err="1"/>
              <a:t>than</a:t>
            </a:r>
            <a:r>
              <a:rPr lang="de-CH" sz="2400" dirty="0"/>
              <a:t> 55’000 </a:t>
            </a:r>
            <a:r>
              <a:rPr lang="de-CH" sz="2400" dirty="0" err="1"/>
              <a:t>medical</a:t>
            </a:r>
            <a:r>
              <a:rPr lang="de-CH" sz="2400" dirty="0"/>
              <a:t> online </a:t>
            </a:r>
            <a:r>
              <a:rPr lang="de-CH" sz="2400" dirty="0" err="1"/>
              <a:t>consultations</a:t>
            </a:r>
            <a:endParaRPr lang="de-CH" sz="2400" dirty="0"/>
          </a:p>
          <a:p>
            <a:r>
              <a:rPr lang="de-CH" sz="2400" dirty="0"/>
              <a:t>Book </a:t>
            </a:r>
            <a:r>
              <a:rPr lang="de-CH" sz="2400" dirty="0" err="1"/>
              <a:t>series</a:t>
            </a:r>
            <a:r>
              <a:rPr lang="de-CH" sz="2400" dirty="0"/>
              <a:t>: </a:t>
            </a:r>
            <a:r>
              <a:rPr lang="de-CH" sz="2400" dirty="0" err="1"/>
              <a:t>Health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mouse</a:t>
            </a:r>
            <a:r>
              <a:rPr lang="de-CH" sz="2400" dirty="0"/>
              <a:t> </a:t>
            </a:r>
            <a:r>
              <a:rPr lang="de-CH" sz="2400" dirty="0" err="1"/>
              <a:t>click</a:t>
            </a:r>
            <a:endParaRPr lang="de-CH" sz="2400" dirty="0"/>
          </a:p>
          <a:p>
            <a:r>
              <a:rPr lang="de-CH" sz="2400" dirty="0" err="1"/>
              <a:t>Lecturer</a:t>
            </a:r>
            <a:r>
              <a:rPr lang="de-CH" sz="2400" dirty="0"/>
              <a:t> at </a:t>
            </a:r>
            <a:r>
              <a:rPr lang="de-CH" sz="2400" dirty="0" err="1"/>
              <a:t>the</a:t>
            </a:r>
            <a:r>
              <a:rPr lang="de-CH" sz="2400" dirty="0"/>
              <a:t> University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Zurich</a:t>
            </a:r>
            <a:r>
              <a:rPr lang="de-CH" sz="2400" dirty="0"/>
              <a:t> "Clinical </a:t>
            </a:r>
            <a:r>
              <a:rPr lang="de-CH" sz="2400" dirty="0" err="1"/>
              <a:t>Telemedicine</a:t>
            </a:r>
            <a:r>
              <a:rPr lang="de-CH" sz="2400" dirty="0"/>
              <a:t>/</a:t>
            </a:r>
            <a:r>
              <a:rPr lang="de-CH" sz="2400" dirty="0" err="1"/>
              <a:t>eHealth</a:t>
            </a:r>
            <a:r>
              <a:rPr lang="de-CH" sz="2400" dirty="0"/>
              <a:t>"</a:t>
            </a:r>
          </a:p>
          <a:p>
            <a:r>
              <a:rPr lang="de-CH" sz="2400" dirty="0" err="1"/>
              <a:t>Founder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CEO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alcare</a:t>
            </a:r>
            <a:r>
              <a:rPr lang="de-CH" sz="2400" dirty="0"/>
              <a:t> AG </a:t>
            </a:r>
          </a:p>
          <a:p>
            <a:r>
              <a:rPr lang="de-CH" sz="2400" dirty="0"/>
              <a:t>International </a:t>
            </a:r>
            <a:r>
              <a:rPr lang="de-CH" sz="2400" dirty="0" err="1"/>
              <a:t>Ambassador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European Knowledge </a:t>
            </a:r>
            <a:r>
              <a:rPr lang="de-CH" sz="2400" dirty="0" err="1"/>
              <a:t>Tree</a:t>
            </a:r>
            <a:r>
              <a:rPr lang="de-CH" sz="2400" dirty="0"/>
              <a:t> Group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DAC0C8-08EB-4501-8E43-94AC8C20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>
          <a:xfrm>
            <a:off x="8446937" y="527809"/>
            <a:ext cx="2174582" cy="13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90350" y="2214600"/>
            <a:ext cx="3981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autonomy</a:t>
            </a:r>
            <a:endParaRPr lang="de-DE" sz="2800" b="1" dirty="0">
              <a:solidFill>
                <a:srgbClr val="AF0B2B"/>
              </a:solidFill>
            </a:endParaRPr>
          </a:p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health</a:t>
            </a:r>
            <a:endParaRPr lang="de-DE" sz="2800" b="1" dirty="0">
              <a:solidFill>
                <a:srgbClr val="AF0B2B"/>
              </a:solidFill>
            </a:endParaRPr>
          </a:p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life</a:t>
            </a:r>
            <a:r>
              <a:rPr lang="de-DE" sz="2800" b="1" dirty="0">
                <a:solidFill>
                  <a:srgbClr val="AF0B2B"/>
                </a:solidFill>
              </a:rPr>
              <a:t>-quality</a:t>
            </a:r>
            <a:endParaRPr lang="en-US" sz="2800" dirty="0">
              <a:solidFill>
                <a:srgbClr val="AF0B2B"/>
              </a:solidFill>
            </a:endParaRP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3134311F-1D0E-43D7-98AA-172E5EC5F3C5}"/>
              </a:ext>
            </a:extLst>
          </p:cNvPr>
          <p:cNvSpPr txBox="1">
            <a:spLocks/>
          </p:cNvSpPr>
          <p:nvPr/>
        </p:nvSpPr>
        <p:spPr>
          <a:xfrm>
            <a:off x="846127" y="3920440"/>
            <a:ext cx="4535877" cy="218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eHealth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FontTx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facilities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FontTx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Hospitals &amp;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practices</a:t>
            </a: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Municipalities</a:t>
            </a: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Enterprises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Your</a:t>
            </a:r>
            <a:r>
              <a:rPr lang="de-DE" b="1" dirty="0">
                <a:solidFill>
                  <a:srgbClr val="AF0B2B"/>
                </a:solidFill>
              </a:rPr>
              <a:t> Partner </a:t>
            </a:r>
            <a:r>
              <a:rPr lang="de-DE" b="1" dirty="0" err="1">
                <a:solidFill>
                  <a:srgbClr val="AF0B2B"/>
                </a:solidFill>
              </a:rPr>
              <a:t>for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eHealth</a:t>
            </a:r>
            <a:endParaRPr lang="en-US" b="1" dirty="0">
              <a:solidFill>
                <a:srgbClr val="AF0B2B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8B79D4-70DF-4F4F-A719-946521F1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79" y="1612959"/>
            <a:ext cx="6361044" cy="53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359C8A5-7CD4-AC4F-BB07-FB94A2F60BFE}"/>
              </a:ext>
            </a:extLst>
          </p:cNvPr>
          <p:cNvSpPr/>
          <p:nvPr/>
        </p:nvSpPr>
        <p:spPr>
          <a:xfrm>
            <a:off x="838200" y="2159464"/>
            <a:ext cx="7057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err="1"/>
              <a:t>Our</a:t>
            </a:r>
            <a:r>
              <a:rPr lang="de-CH" sz="2400" b="1" dirty="0"/>
              <a:t> </a:t>
            </a:r>
            <a:r>
              <a:rPr lang="de-CH" sz="2400" b="1" dirty="0" err="1"/>
              <a:t>approach</a:t>
            </a:r>
            <a:endParaRPr lang="de-CH" sz="2400" b="1" dirty="0"/>
          </a:p>
          <a:p>
            <a:pPr marL="342900" indent="-342900">
              <a:buAutoNum type="alphaUcParenR"/>
            </a:pPr>
            <a:r>
              <a:rPr lang="de-CH" sz="2400" dirty="0"/>
              <a:t>Workshop «</a:t>
            </a:r>
            <a:r>
              <a:rPr lang="de-CH" sz="2400" dirty="0" err="1"/>
              <a:t>Perspectives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Active</a:t>
            </a:r>
            <a:r>
              <a:rPr lang="de-CH" sz="2400" dirty="0"/>
              <a:t> </a:t>
            </a:r>
            <a:r>
              <a:rPr lang="de-CH" sz="2400" dirty="0" err="1"/>
              <a:t>Assisted</a:t>
            </a:r>
            <a:r>
              <a:rPr lang="de-CH" sz="2400" dirty="0"/>
              <a:t> Living»</a:t>
            </a:r>
          </a:p>
          <a:p>
            <a:pPr marL="342900" indent="-342900">
              <a:buFontTx/>
              <a:buAutoNum type="alphaUcParenR"/>
            </a:pPr>
            <a:r>
              <a:rPr lang="de-CH" sz="2400" dirty="0"/>
              <a:t>Needs </a:t>
            </a:r>
            <a:r>
              <a:rPr lang="de-CH" sz="2400" dirty="0" err="1"/>
              <a:t>assessment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strategy</a:t>
            </a:r>
            <a:r>
              <a:rPr lang="de-CH" sz="2400" dirty="0"/>
              <a:t> </a:t>
            </a:r>
            <a:r>
              <a:rPr lang="de-CH" sz="2400" dirty="0" err="1"/>
              <a:t>development</a:t>
            </a:r>
            <a:endParaRPr lang="de-CH" sz="2400" dirty="0"/>
          </a:p>
          <a:p>
            <a:pPr marL="342900" indent="-342900">
              <a:buFontTx/>
              <a:buAutoNum type="alphaUcParenR"/>
            </a:pPr>
            <a:r>
              <a:rPr lang="de-CH" sz="2400" dirty="0" err="1"/>
              <a:t>Selection</a:t>
            </a:r>
            <a:r>
              <a:rPr lang="de-CH" sz="2400" dirty="0"/>
              <a:t> </a:t>
            </a:r>
            <a:r>
              <a:rPr lang="de-CH" sz="2400" dirty="0" err="1"/>
              <a:t>process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suitable</a:t>
            </a:r>
            <a:r>
              <a:rPr lang="de-CH" sz="2400" dirty="0"/>
              <a:t> AAL </a:t>
            </a:r>
            <a:r>
              <a:rPr lang="de-CH" sz="2400" dirty="0" err="1"/>
              <a:t>technologies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services</a:t>
            </a:r>
            <a:endParaRPr lang="de-CH" sz="2400" dirty="0"/>
          </a:p>
          <a:p>
            <a:pPr marL="342900" indent="-342900">
              <a:buFontTx/>
              <a:buAutoNum type="alphaUcParenR"/>
            </a:pPr>
            <a:r>
              <a:rPr lang="de-CH" sz="2400" dirty="0"/>
              <a:t>Implementation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education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medical</a:t>
            </a:r>
            <a:r>
              <a:rPr lang="de-CH" sz="2400" dirty="0"/>
              <a:t> professionals </a:t>
            </a:r>
            <a:r>
              <a:rPr lang="de-CH" sz="2400" dirty="0" err="1"/>
              <a:t>and</a:t>
            </a:r>
            <a:r>
              <a:rPr lang="de-CH" sz="2400" dirty="0"/>
              <a:t> end </a:t>
            </a:r>
            <a:r>
              <a:rPr lang="de-CH" sz="2400" dirty="0" err="1"/>
              <a:t>users</a:t>
            </a:r>
            <a:endParaRPr lang="de-CH" sz="2400" dirty="0"/>
          </a:p>
          <a:p>
            <a:pPr marL="342900" indent="-342900">
              <a:buFontTx/>
              <a:buAutoNum type="alphaUcParenR"/>
            </a:pPr>
            <a:r>
              <a:rPr lang="de-CH" sz="2400" dirty="0"/>
              <a:t>Evaluation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selected</a:t>
            </a:r>
            <a:r>
              <a:rPr lang="de-CH" sz="2400" dirty="0"/>
              <a:t> digital </a:t>
            </a:r>
            <a:r>
              <a:rPr lang="de-CH" sz="2400" dirty="0" err="1"/>
              <a:t>solutions</a:t>
            </a:r>
            <a:endParaRPr lang="de-CH" sz="2400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82576174-CA3C-BC4A-9045-09C273DC792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AF0B2B"/>
                </a:solidFill>
              </a:rPr>
              <a:t>Senior </a:t>
            </a:r>
            <a:r>
              <a:rPr lang="de-CH" b="1" dirty="0" err="1">
                <a:solidFill>
                  <a:srgbClr val="AF0B2B"/>
                </a:solidFill>
              </a:rPr>
              <a:t>citizens</a:t>
            </a:r>
            <a:r>
              <a:rPr lang="de-CH" b="1" dirty="0">
                <a:solidFill>
                  <a:srgbClr val="AF0B2B"/>
                </a:solidFill>
              </a:rPr>
              <a:t>' </a:t>
            </a:r>
            <a:r>
              <a:rPr lang="de-CH" b="1" dirty="0" err="1">
                <a:solidFill>
                  <a:srgbClr val="AF0B2B"/>
                </a:solidFill>
              </a:rPr>
              <a:t>facilities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81E4E9D-DA5B-CB4E-A40C-4B7A62ABD7E5}"/>
              </a:ext>
            </a:extLst>
          </p:cNvPr>
          <p:cNvSpPr/>
          <p:nvPr/>
        </p:nvSpPr>
        <p:spPr>
          <a:xfrm>
            <a:off x="8252789" y="2159465"/>
            <a:ext cx="3588028" cy="2308363"/>
          </a:xfrm>
          <a:prstGeom prst="rect">
            <a:avLst/>
          </a:prstGeom>
          <a:solidFill>
            <a:srgbClr val="AF0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Advantages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More </a:t>
            </a:r>
            <a:r>
              <a:rPr lang="de-CH" dirty="0" err="1"/>
              <a:t>health</a:t>
            </a:r>
            <a:r>
              <a:rPr lang="de-CH" dirty="0"/>
              <a:t>, </a:t>
            </a:r>
            <a:r>
              <a:rPr lang="de-CH" dirty="0" err="1"/>
              <a:t>safety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autonomy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tenants</a:t>
            </a:r>
            <a:r>
              <a:rPr lang="de-CH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err="1"/>
              <a:t>Reducing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burden</a:t>
            </a:r>
            <a:r>
              <a:rPr lang="de-CH" dirty="0"/>
              <a:t> on care </a:t>
            </a:r>
            <a:r>
              <a:rPr lang="de-CH" dirty="0" err="1"/>
              <a:t>staff</a:t>
            </a:r>
            <a:endParaRPr lang="de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err="1"/>
              <a:t>Optimisation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support</a:t>
            </a:r>
            <a:r>
              <a:rPr lang="de-CH" dirty="0"/>
              <a:t> </a:t>
            </a:r>
            <a:r>
              <a:rPr lang="de-CH" dirty="0" err="1"/>
              <a:t>processes</a:t>
            </a:r>
            <a:r>
              <a:rPr lang="de-CH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Contemporary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offerings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866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97EB55D-8480-574D-8F29-82C276337BE4}"/>
              </a:ext>
            </a:extLst>
          </p:cNvPr>
          <p:cNvSpPr txBox="1">
            <a:spLocks/>
          </p:cNvSpPr>
          <p:nvPr/>
        </p:nvSpPr>
        <p:spPr>
          <a:xfrm>
            <a:off x="838199" y="1858839"/>
            <a:ext cx="11108636" cy="1978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 err="1"/>
              <a:t>Thurvita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a non-profit </a:t>
            </a:r>
            <a:r>
              <a:rPr lang="de-CH" sz="1800" dirty="0" err="1"/>
              <a:t>organisation</a:t>
            </a:r>
            <a:r>
              <a:rPr lang="de-CH" sz="1800" dirty="0"/>
              <a:t> </a:t>
            </a:r>
            <a:r>
              <a:rPr lang="de-CH" sz="1800" dirty="0" err="1"/>
              <a:t>owned</a:t>
            </a:r>
            <a:r>
              <a:rPr lang="de-CH" sz="1800" dirty="0"/>
              <a:t> </a:t>
            </a:r>
            <a:r>
              <a:rPr lang="de-CH" sz="1800" dirty="0" err="1"/>
              <a:t>by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municipalities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Wil, </a:t>
            </a:r>
            <a:r>
              <a:rPr lang="de-CH" sz="1800" dirty="0" err="1"/>
              <a:t>Niederhelfenschwil</a:t>
            </a:r>
            <a:r>
              <a:rPr lang="de-CH" sz="1800" dirty="0"/>
              <a:t>, Rickenbach </a:t>
            </a:r>
            <a:r>
              <a:rPr lang="de-CH" sz="1800" dirty="0" err="1"/>
              <a:t>and</a:t>
            </a:r>
            <a:r>
              <a:rPr lang="de-CH" sz="1800" dirty="0"/>
              <a:t> </a:t>
            </a:r>
            <a:r>
              <a:rPr lang="de-CH" sz="1800" dirty="0" err="1"/>
              <a:t>Wilen</a:t>
            </a:r>
            <a:r>
              <a:rPr lang="de-CH" sz="1800" dirty="0"/>
              <a:t> in </a:t>
            </a:r>
            <a:r>
              <a:rPr lang="de-CH" sz="1800" dirty="0" err="1"/>
              <a:t>Switzerland</a:t>
            </a:r>
            <a:r>
              <a:rPr lang="de-CH" sz="1800" dirty="0"/>
              <a:t>. The </a:t>
            </a:r>
            <a:r>
              <a:rPr lang="de-CH" sz="1800" dirty="0" err="1"/>
              <a:t>main</a:t>
            </a:r>
            <a:r>
              <a:rPr lang="de-CH" sz="1800" dirty="0"/>
              <a:t> </a:t>
            </a:r>
            <a:r>
              <a:rPr lang="de-CH" sz="1800" dirty="0" err="1"/>
              <a:t>objective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provide</a:t>
            </a:r>
            <a:r>
              <a:rPr lang="de-CH" sz="1800" dirty="0"/>
              <a:t> </a:t>
            </a:r>
            <a:r>
              <a:rPr lang="de-CH" sz="1800" dirty="0" err="1"/>
              <a:t>help</a:t>
            </a:r>
            <a:r>
              <a:rPr lang="de-CH" sz="1800" dirty="0"/>
              <a:t> </a:t>
            </a:r>
            <a:r>
              <a:rPr lang="de-CH" sz="1800" dirty="0" err="1"/>
              <a:t>and</a:t>
            </a:r>
            <a:r>
              <a:rPr lang="de-CH" sz="1800" dirty="0"/>
              <a:t> </a:t>
            </a:r>
            <a:r>
              <a:rPr lang="de-CH" sz="1800" dirty="0" err="1"/>
              <a:t>services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people</a:t>
            </a:r>
            <a:r>
              <a:rPr lang="de-CH" sz="1800" dirty="0"/>
              <a:t> in </a:t>
            </a:r>
            <a:r>
              <a:rPr lang="de-CH" sz="1800" dirty="0" err="1"/>
              <a:t>old</a:t>
            </a:r>
            <a:r>
              <a:rPr lang="de-CH" sz="1800" dirty="0"/>
              <a:t> </a:t>
            </a:r>
            <a:r>
              <a:rPr lang="de-CH" sz="1800" dirty="0" err="1"/>
              <a:t>age</a:t>
            </a:r>
            <a:r>
              <a:rPr lang="de-CH" sz="1800" dirty="0"/>
              <a:t>. </a:t>
            </a:r>
          </a:p>
        </p:txBody>
      </p:sp>
      <p:pic>
        <p:nvPicPr>
          <p:cNvPr id="3" name="Grafik 2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88393E37-8B0C-0048-B05D-D50C3D72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9" y="2848045"/>
            <a:ext cx="5680180" cy="349478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C710080-BC74-3A4D-A339-04A56E9EE042}"/>
              </a:ext>
            </a:extLst>
          </p:cNvPr>
          <p:cNvSpPr/>
          <p:nvPr/>
        </p:nvSpPr>
        <p:spPr>
          <a:xfrm>
            <a:off x="6937248" y="283662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 err="1">
                <a:solidFill>
                  <a:srgbClr val="000000"/>
                </a:solidFill>
              </a:rPr>
              <a:t>Example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of</a:t>
            </a:r>
            <a:r>
              <a:rPr lang="de-CH" b="1" dirty="0">
                <a:solidFill>
                  <a:srgbClr val="000000"/>
                </a:solidFill>
              </a:rPr>
              <a:t> an AAL </a:t>
            </a:r>
            <a:r>
              <a:rPr lang="de-CH" b="1" dirty="0" err="1">
                <a:solidFill>
                  <a:srgbClr val="000000"/>
                </a:solidFill>
              </a:rPr>
              <a:t>solution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from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Easierlife</a:t>
            </a:r>
            <a:r>
              <a:rPr lang="de-CH" b="1" dirty="0">
                <a:solidFill>
                  <a:srgbClr val="000000"/>
                </a:solidFill>
              </a:rPr>
              <a:t>: </a:t>
            </a:r>
          </a:p>
          <a:p>
            <a:pPr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</a:rPr>
              <a:t>Movement </a:t>
            </a:r>
            <a:r>
              <a:rPr lang="de-CH" dirty="0" err="1">
                <a:solidFill>
                  <a:srgbClr val="000000"/>
                </a:solidFill>
              </a:rPr>
              <a:t>sensor</a:t>
            </a:r>
            <a:endParaRPr lang="de-CH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de-CH" dirty="0" err="1">
                <a:solidFill>
                  <a:srgbClr val="000000"/>
                </a:solidFill>
              </a:rPr>
              <a:t>Door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sensor</a:t>
            </a:r>
            <a:endParaRPr lang="de-CH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</a:rPr>
              <a:t>Emergency </a:t>
            </a:r>
            <a:r>
              <a:rPr lang="de-CH" dirty="0" err="1">
                <a:solidFill>
                  <a:srgbClr val="000000"/>
                </a:solidFill>
              </a:rPr>
              <a:t>button</a:t>
            </a:r>
            <a:endParaRPr lang="de-CH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</a:rPr>
              <a:t>Base </a:t>
            </a:r>
            <a:r>
              <a:rPr lang="de-CH" dirty="0" err="1">
                <a:solidFill>
                  <a:srgbClr val="000000"/>
                </a:solidFill>
              </a:rPr>
              <a:t>station</a:t>
            </a:r>
            <a:endParaRPr lang="de-CH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</a:rPr>
              <a:t>Alert</a:t>
            </a:r>
            <a:endParaRPr lang="de-CH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E8677BB3-7E9C-1241-B563-25CFBB8B21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AF0B2B"/>
                </a:solidFill>
              </a:rPr>
              <a:t>Project </a:t>
            </a:r>
            <a:r>
              <a:rPr lang="de-CH" b="1" dirty="0">
                <a:solidFill>
                  <a:srgbClr val="AF0B2B"/>
                </a:solidFill>
              </a:rPr>
              <a:t>«</a:t>
            </a:r>
            <a:r>
              <a:rPr lang="de-CH" b="1" dirty="0" err="1">
                <a:solidFill>
                  <a:srgbClr val="AF0B2B"/>
                </a:solidFill>
              </a:rPr>
              <a:t>Thurvita</a:t>
            </a:r>
            <a:r>
              <a:rPr lang="de-CH" b="1" dirty="0">
                <a:solidFill>
                  <a:srgbClr val="AF0B2B"/>
                </a:solidFill>
              </a:rPr>
              <a:t>»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endParaRPr lang="en-US" b="1" dirty="0">
              <a:solidFill>
                <a:srgbClr val="AF0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7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Macintosh PowerPoint</Application>
  <PresentationFormat>Breitbild</PresentationFormat>
  <Paragraphs>52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Symbol</vt:lpstr>
      <vt:lpstr>Wingdings</vt:lpstr>
      <vt:lpstr>1_Office</vt:lpstr>
      <vt:lpstr>Office</vt:lpstr>
      <vt:lpstr>Your Partner for eHealth</vt:lpstr>
      <vt:lpstr>Challenges &amp; Trends</vt:lpstr>
      <vt:lpstr>Prof. Dr. med. Christiane Brockes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</dc:creator>
  <cp:lastModifiedBy>Microsoft Office-Benutzer</cp:lastModifiedBy>
  <cp:revision>77</cp:revision>
  <cp:lastPrinted>2019-09-03T07:40:30Z</cp:lastPrinted>
  <dcterms:created xsi:type="dcterms:W3CDTF">2019-07-08T09:24:47Z</dcterms:created>
  <dcterms:modified xsi:type="dcterms:W3CDTF">2019-09-03T15:52:24Z</dcterms:modified>
</cp:coreProperties>
</file>