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81" r:id="rId2"/>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7" autoAdjust="0"/>
    <p:restoredTop sz="84124" autoAdjust="0"/>
  </p:normalViewPr>
  <p:slideViewPr>
    <p:cSldViewPr snapToGrid="0" snapToObjects="1">
      <p:cViewPr>
        <p:scale>
          <a:sx n="50" d="100"/>
          <a:sy n="50" d="100"/>
        </p:scale>
        <p:origin x="696" y="222"/>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07CF6-E8A4-734C-AAD3-94197B5AD814}" type="datetimeFigureOut">
              <a:rPr lang="it-IT" smtClean="0"/>
              <a:t>11/09/2019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F4537-81E7-BA45-9718-DBEA9C48C431}" type="slidenum">
              <a:rPr lang="it-IT" smtClean="0"/>
              <a:t>‹#›</a:t>
            </a:fld>
            <a:endParaRPr lang="it-IT"/>
          </a:p>
        </p:txBody>
      </p:sp>
    </p:spTree>
    <p:extLst>
      <p:ext uri="{BB962C8B-B14F-4D97-AF65-F5344CB8AC3E}">
        <p14:creationId xmlns:p14="http://schemas.microsoft.com/office/powerpoint/2010/main" val="1219692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Big</a:t>
            </a:r>
            <a:r>
              <a:rPr lang="en-IE" baseline="0" dirty="0" smtClean="0"/>
              <a:t> Data Education for AAL John McGrory</a:t>
            </a:r>
          </a:p>
          <a:p>
            <a:r>
              <a:rPr lang="en-IE" baseline="0" dirty="0" smtClean="0"/>
              <a:t>Here is my elevator pitch if I was a pensioner with a chance to talk to People of Influence on Policy and Strategy for </a:t>
            </a:r>
            <a:r>
              <a:rPr lang="en-IE" baseline="0" dirty="0" smtClean="0"/>
              <a:t>one minute</a:t>
            </a:r>
            <a:r>
              <a:rPr lang="en-IE" baseline="0" dirty="0" smtClean="0"/>
              <a:t>.</a:t>
            </a:r>
          </a:p>
          <a:p>
            <a:endParaRPr lang="en-IE" baseline="0" dirty="0" smtClean="0"/>
          </a:p>
          <a:p>
            <a:r>
              <a:rPr lang="en-IE" baseline="0" dirty="0" smtClean="0"/>
              <a:t>Take a generic human lifecycle from 0-100 years, there is the </a:t>
            </a:r>
            <a:r>
              <a:rPr lang="en-IE" sz="1200" b="0" i="0" kern="1200" dirty="0" smtClean="0">
                <a:solidFill>
                  <a:schemeClr val="tx1"/>
                </a:solidFill>
                <a:effectLst/>
                <a:latin typeface="+mn-lt"/>
                <a:ea typeface="+mn-ea"/>
                <a:cs typeface="+mn-cs"/>
              </a:rPr>
              <a:t>arbitrary</a:t>
            </a:r>
            <a:r>
              <a:rPr lang="en-IE" baseline="0" dirty="0" smtClean="0"/>
              <a:t> ageism wall at 64 to 65 Years. </a:t>
            </a:r>
            <a:r>
              <a:rPr lang="en-IE" baseline="0" dirty="0" smtClean="0"/>
              <a:t>As if at the ripe old age of 65+ your usefulness to society has expired like the end of a warrantee based on year of manufacture (Born before 1954 Poof your expired). However, people age differently, some don’t </a:t>
            </a:r>
            <a:r>
              <a:rPr lang="en-IE" sz="1200" b="0" i="0" kern="1200" dirty="0" smtClean="0">
                <a:solidFill>
                  <a:schemeClr val="tx1"/>
                </a:solidFill>
                <a:effectLst/>
                <a:latin typeface="+mn-lt"/>
                <a:ea typeface="+mn-ea"/>
                <a:cs typeface="+mn-cs"/>
              </a:rPr>
              <a:t>deteriorate</a:t>
            </a:r>
            <a:r>
              <a:rPr lang="en-IE" baseline="0" dirty="0" smtClean="0"/>
              <a:t> at the same rate, some have different perspectives . This </a:t>
            </a:r>
            <a:r>
              <a:rPr lang="en-IE" baseline="0" dirty="0" err="1" smtClean="0"/>
              <a:t>fictious</a:t>
            </a:r>
            <a:r>
              <a:rPr lang="en-IE" baseline="0" dirty="0" smtClean="0"/>
              <a:t> wall was created by the existence of “retirement”, where a substantial part of a persons ecosystem is now severed overnight. No retraining no support, no funding ah sure your now obsolete.</a:t>
            </a:r>
          </a:p>
          <a:p>
            <a:r>
              <a:rPr lang="en-IE" baseline="0" dirty="0" smtClean="0"/>
              <a:t>If you search government Policy, Strategy and various implementations you will find terms like mobility, accessibility &amp; rights are mentioned for all, but there is a substantial tipping of the scales in favour of the youth rather than 65+. I am not saying nothing is happening, what I am asking is it proportional. No WHY?</a:t>
            </a:r>
          </a:p>
          <a:p>
            <a:r>
              <a:rPr lang="en-IE" baseline="0" dirty="0" smtClean="0"/>
              <a:t>If you want a true debate and a collaborative robust solution for Big Data you need to educate all stake holders fairly.</a:t>
            </a:r>
          </a:p>
          <a:p>
            <a:r>
              <a:rPr lang="en-IE" baseline="0" dirty="0" smtClean="0"/>
              <a:t>Currently Big data and Internet of Things is boated with catch phrases and jargon. When delivered “</a:t>
            </a:r>
            <a:r>
              <a:rPr lang="en-IE" u="sng" baseline="0" dirty="0" smtClean="0"/>
              <a:t>outside</a:t>
            </a:r>
            <a:r>
              <a:rPr lang="en-IE" baseline="0" dirty="0" smtClean="0"/>
              <a:t> colleges and education realms” it is taught like nouns, verbs and adjectives, not with context or a narrative or storyline. Definitely, not in a fun way or part of an educational story, its presented just like a dictionary. An Irish Man was asked what book he was reading and he said the English dictionary. When asked how he was enjoying his book he said, “The story line is terrible, but every word is well explained”. SO storyline/context is key. If you want to alien a group you break their social network (retirement does that) and you jargonise the “language” of debate (our form of communication does that). “BINGO” we have achieved Elder Isolation, so now ask them complex questions as part of a perceived balanced debate about Data Security, Data storage etc. Let me switch perspective….Imagine if we taught our young, teenagers and college students using </a:t>
            </a:r>
            <a:r>
              <a:rPr lang="en-IE" baseline="0" smtClean="0"/>
              <a:t>only dictionaries, and (1) they </a:t>
            </a:r>
            <a:r>
              <a:rPr lang="en-IE" baseline="0" dirty="0" smtClean="0"/>
              <a:t>have to realise the textbook exists</a:t>
            </a:r>
            <a:r>
              <a:rPr lang="en-IE" baseline="0" smtClean="0"/>
              <a:t>, (2) find </a:t>
            </a:r>
            <a:r>
              <a:rPr lang="en-IE" baseline="0" dirty="0" smtClean="0"/>
              <a:t>the “textbook” on their own </a:t>
            </a:r>
            <a:r>
              <a:rPr lang="en-IE" baseline="0" smtClean="0"/>
              <a:t>and (3) teach </a:t>
            </a:r>
            <a:r>
              <a:rPr lang="en-IE" baseline="0" dirty="0" smtClean="0"/>
              <a:t>themselves the contents. What will our world our future like if that happens.</a:t>
            </a:r>
          </a:p>
          <a:p>
            <a:r>
              <a:rPr lang="en-IE" baseline="0" dirty="0" smtClean="0"/>
              <a:t>Please get real, elder education needs to be an integral part of the lifecycle, clearly written into policy and strategy, and funded accordingly. Before any credible inclusive debate can occur in the future.</a:t>
            </a:r>
          </a:p>
          <a:p>
            <a:r>
              <a:rPr lang="en-IE" baseline="0" dirty="0" smtClean="0"/>
              <a:t>End……. Practice is 1 minute duration as promised.</a:t>
            </a:r>
          </a:p>
        </p:txBody>
      </p:sp>
      <p:sp>
        <p:nvSpPr>
          <p:cNvPr id="4" name="Slide Number Placeholder 3"/>
          <p:cNvSpPr>
            <a:spLocks noGrp="1"/>
          </p:cNvSpPr>
          <p:nvPr>
            <p:ph type="sldNum" sz="quarter" idx="10"/>
          </p:nvPr>
        </p:nvSpPr>
        <p:spPr/>
        <p:txBody>
          <a:bodyPr/>
          <a:lstStyle/>
          <a:p>
            <a:fld id="{B8BF4537-81E7-BA45-9718-DBEA9C48C431}" type="slidenum">
              <a:rPr lang="it-IT" smtClean="0"/>
              <a:t>1</a:t>
            </a:fld>
            <a:endParaRPr lang="it-IT"/>
          </a:p>
        </p:txBody>
      </p:sp>
    </p:spTree>
    <p:extLst>
      <p:ext uri="{BB962C8B-B14F-4D97-AF65-F5344CB8AC3E}">
        <p14:creationId xmlns:p14="http://schemas.microsoft.com/office/powerpoint/2010/main" val="318449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C83EEEA-0D37-0F4A-96A9-6E915AB651A9}" type="datetimeFigureOut">
              <a:rPr lang="it-IT" smtClean="0"/>
              <a:t>11/09/2019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9C91D5-AF1F-1047-9240-85CC99B69E00}" type="slidenum">
              <a:rPr lang="it-IT" smtClean="0"/>
              <a:t>‹#›</a:t>
            </a:fld>
            <a:endParaRPr lang="it-IT"/>
          </a:p>
        </p:txBody>
      </p:sp>
    </p:spTree>
    <p:extLst>
      <p:ext uri="{BB962C8B-B14F-4D97-AF65-F5344CB8AC3E}">
        <p14:creationId xmlns:p14="http://schemas.microsoft.com/office/powerpoint/2010/main" val="42291690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09600" y="274639"/>
            <a:ext cx="80264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83EEEA-0D37-0F4A-96A9-6E915AB651A9}" type="datetimeFigureOut">
              <a:rPr lang="it-IT" smtClean="0"/>
              <a:t>11/09/2019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9C91D5-AF1F-1047-9240-85CC99B69E00}" type="slidenum">
              <a:rPr lang="it-IT" smtClean="0"/>
              <a:t>‹#›</a:t>
            </a:fld>
            <a:endParaRPr lang="it-IT"/>
          </a:p>
        </p:txBody>
      </p:sp>
    </p:spTree>
    <p:extLst>
      <p:ext uri="{BB962C8B-B14F-4D97-AF65-F5344CB8AC3E}">
        <p14:creationId xmlns:p14="http://schemas.microsoft.com/office/powerpoint/2010/main" val="1505886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1C83EEEA-0D37-0F4A-96A9-6E915AB651A9}" type="datetimeFigureOut">
              <a:rPr lang="it-IT" smtClean="0"/>
              <a:t>11/09/2019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9C91D5-AF1F-1047-9240-85CC99B69E00}" type="slidenum">
              <a:rPr lang="it-IT" smtClean="0"/>
              <a:t>‹#›</a:t>
            </a:fld>
            <a:endParaRPr lang="it-IT"/>
          </a:p>
        </p:txBody>
      </p:sp>
    </p:spTree>
    <p:extLst>
      <p:ext uri="{BB962C8B-B14F-4D97-AF65-F5344CB8AC3E}">
        <p14:creationId xmlns:p14="http://schemas.microsoft.com/office/powerpoint/2010/main" val="877662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1C83EEEA-0D37-0F4A-96A9-6E915AB651A9}" type="datetimeFigureOut">
              <a:rPr lang="it-IT" smtClean="0"/>
              <a:t>11/09/2019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9C91D5-AF1F-1047-9240-85CC99B69E00}" type="slidenum">
              <a:rPr lang="it-IT" smtClean="0"/>
              <a:t>‹#›</a:t>
            </a:fld>
            <a:endParaRPr lang="it-IT"/>
          </a:p>
        </p:txBody>
      </p:sp>
    </p:spTree>
    <p:extLst>
      <p:ext uri="{BB962C8B-B14F-4D97-AF65-F5344CB8AC3E}">
        <p14:creationId xmlns:p14="http://schemas.microsoft.com/office/powerpoint/2010/main" val="19575923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C83EEEA-0D37-0F4A-96A9-6E915AB651A9}" type="datetimeFigureOut">
              <a:rPr lang="it-IT" smtClean="0"/>
              <a:t>11/09/2019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9C91D5-AF1F-1047-9240-85CC99B69E00}" type="slidenum">
              <a:rPr lang="it-IT" smtClean="0"/>
              <a:t>‹#›</a:t>
            </a:fld>
            <a:endParaRPr lang="it-IT"/>
          </a:p>
        </p:txBody>
      </p:sp>
    </p:spTree>
    <p:extLst>
      <p:ext uri="{BB962C8B-B14F-4D97-AF65-F5344CB8AC3E}">
        <p14:creationId xmlns:p14="http://schemas.microsoft.com/office/powerpoint/2010/main" val="38093926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C83EEEA-0D37-0F4A-96A9-6E915AB651A9}" type="datetimeFigureOut">
              <a:rPr lang="it-IT" smtClean="0"/>
              <a:t>11/09/2019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9C91D5-AF1F-1047-9240-85CC99B69E00}" type="slidenum">
              <a:rPr lang="it-IT" smtClean="0"/>
              <a:t>‹#›</a:t>
            </a:fld>
            <a:endParaRPr lang="it-IT"/>
          </a:p>
        </p:txBody>
      </p:sp>
    </p:spTree>
    <p:extLst>
      <p:ext uri="{BB962C8B-B14F-4D97-AF65-F5344CB8AC3E}">
        <p14:creationId xmlns:p14="http://schemas.microsoft.com/office/powerpoint/2010/main" val="42119434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1C83EEEA-0D37-0F4A-96A9-6E915AB651A9}" type="datetimeFigureOut">
              <a:rPr lang="it-IT" smtClean="0"/>
              <a:t>11/09/2019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9C91D5-AF1F-1047-9240-85CC99B69E00}" type="slidenum">
              <a:rPr lang="it-IT" smtClean="0"/>
              <a:t>‹#›</a:t>
            </a:fld>
            <a:endParaRPr lang="it-IT"/>
          </a:p>
        </p:txBody>
      </p:sp>
    </p:spTree>
    <p:extLst>
      <p:ext uri="{BB962C8B-B14F-4D97-AF65-F5344CB8AC3E}">
        <p14:creationId xmlns:p14="http://schemas.microsoft.com/office/powerpoint/2010/main" val="29883462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C83EEEA-0D37-0F4A-96A9-6E915AB651A9}" type="datetimeFigureOut">
              <a:rPr lang="it-IT" smtClean="0"/>
              <a:t>11/09/2019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9C91D5-AF1F-1047-9240-85CC99B69E00}" type="slidenum">
              <a:rPr lang="it-IT" smtClean="0"/>
              <a:t>‹#›</a:t>
            </a:fld>
            <a:endParaRPr lang="it-IT"/>
          </a:p>
        </p:txBody>
      </p:sp>
    </p:spTree>
    <p:extLst>
      <p:ext uri="{BB962C8B-B14F-4D97-AF65-F5344CB8AC3E}">
        <p14:creationId xmlns:p14="http://schemas.microsoft.com/office/powerpoint/2010/main" val="14238413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C83EEEA-0D37-0F4A-96A9-6E915AB651A9}" type="datetimeFigureOut">
              <a:rPr lang="it-IT" smtClean="0"/>
              <a:t>11/09/2019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9C91D5-AF1F-1047-9240-85CC99B69E00}" type="slidenum">
              <a:rPr lang="it-IT" smtClean="0"/>
              <a:t>‹#›</a:t>
            </a:fld>
            <a:endParaRPr lang="it-IT"/>
          </a:p>
        </p:txBody>
      </p:sp>
    </p:spTree>
    <p:extLst>
      <p:ext uri="{BB962C8B-B14F-4D97-AF65-F5344CB8AC3E}">
        <p14:creationId xmlns:p14="http://schemas.microsoft.com/office/powerpoint/2010/main" val="40557464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C83EEEA-0D37-0F4A-96A9-6E915AB651A9}" type="datetimeFigureOut">
              <a:rPr lang="it-IT" smtClean="0"/>
              <a:t>11/09/2019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9C91D5-AF1F-1047-9240-85CC99B69E00}" type="slidenum">
              <a:rPr lang="it-IT" smtClean="0"/>
              <a:t>‹#›</a:t>
            </a:fld>
            <a:endParaRPr lang="it-IT"/>
          </a:p>
        </p:txBody>
      </p:sp>
    </p:spTree>
    <p:extLst>
      <p:ext uri="{BB962C8B-B14F-4D97-AF65-F5344CB8AC3E}">
        <p14:creationId xmlns:p14="http://schemas.microsoft.com/office/powerpoint/2010/main" val="167516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3EEEA-0D37-0F4A-96A9-6E915AB651A9}" type="datetimeFigureOut">
              <a:rPr lang="it-IT" smtClean="0"/>
              <a:t>11/09/2019</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C91D5-AF1F-1047-9240-85CC99B69E00}" type="slidenum">
              <a:rPr lang="it-IT" smtClean="0"/>
              <a:t>‹#›</a:t>
            </a:fld>
            <a:endParaRPr lang="it-IT"/>
          </a:p>
        </p:txBody>
      </p:sp>
    </p:spTree>
    <p:extLst>
      <p:ext uri="{BB962C8B-B14F-4D97-AF65-F5344CB8AC3E}">
        <p14:creationId xmlns:p14="http://schemas.microsoft.com/office/powerpoint/2010/main" val="212314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19.png"/><Relationship Id="rId3" Type="http://schemas.openxmlformats.org/officeDocument/2006/relationships/image" Target="../media/image1.jpeg"/><Relationship Id="rId21" Type="http://schemas.microsoft.com/office/2007/relationships/hdphoto" Target="../media/hdphoto4.wdp"/><Relationship Id="rId7" Type="http://schemas.microsoft.com/office/2007/relationships/hdphoto" Target="../media/hdphoto2.wdp"/><Relationship Id="rId12" Type="http://schemas.openxmlformats.org/officeDocument/2006/relationships/image" Target="../media/image7.png"/><Relationship Id="rId17" Type="http://schemas.openxmlformats.org/officeDocument/2006/relationships/image" Target="../media/image12.png"/><Relationship Id="rId25" Type="http://schemas.openxmlformats.org/officeDocument/2006/relationships/image" Target="../media/image18.jpeg"/><Relationship Id="rId33"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29"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png"/><Relationship Id="rId24" Type="http://schemas.microsoft.com/office/2007/relationships/hdphoto" Target="../media/hdphoto5.wdp"/><Relationship Id="rId32" Type="http://schemas.openxmlformats.org/officeDocument/2006/relationships/image" Target="../media/image24.png"/><Relationship Id="rId5" Type="http://schemas.microsoft.com/office/2007/relationships/hdphoto" Target="../media/hdphoto1.wdp"/><Relationship Id="rId15" Type="http://schemas.openxmlformats.org/officeDocument/2006/relationships/image" Target="../media/image10.png"/><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image" Target="../media/image5.png"/><Relationship Id="rId19" Type="http://schemas.openxmlformats.org/officeDocument/2006/relationships/image" Target="../media/image14.png"/><Relationship Id="rId31" Type="http://schemas.openxmlformats.org/officeDocument/2006/relationships/image" Target="../media/image23.gif"/><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9.png"/><Relationship Id="rId22" Type="http://schemas.openxmlformats.org/officeDocument/2006/relationships/image" Target="../media/image16.png"/><Relationship Id="rId27" Type="http://schemas.openxmlformats.org/officeDocument/2006/relationships/image" Target="../media/image20.png"/><Relationship Id="rId30" Type="http://schemas.openxmlformats.org/officeDocument/2006/relationships/image" Target="../media/image22.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lev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8713" y="967701"/>
            <a:ext cx="1905548" cy="19055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elderly woman standi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288" b="97876" l="24816" r="74693"/>
                    </a14:imgEffect>
                  </a14:imgLayer>
                </a14:imgProps>
              </a:ext>
              <a:ext uri="{28A0092B-C50C-407E-A947-70E740481C1C}">
                <a14:useLocalDpi xmlns:a14="http://schemas.microsoft.com/office/drawing/2010/main" val="0"/>
              </a:ext>
            </a:extLst>
          </a:blip>
          <a:srcRect/>
          <a:stretch>
            <a:fillRect/>
          </a:stretch>
        </p:blipFill>
        <p:spPr bwMode="auto">
          <a:xfrm>
            <a:off x="10011132" y="1147384"/>
            <a:ext cx="1159859" cy="1744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mage result for man standing sui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19677" r="79784"/>
                    </a14:imgEffect>
                  </a14:imgLayer>
                </a14:imgProps>
              </a:ext>
              <a:ext uri="{28A0092B-C50C-407E-A947-70E740481C1C}">
                <a14:useLocalDpi xmlns:a14="http://schemas.microsoft.com/office/drawing/2010/main" val="0"/>
              </a:ext>
            </a:extLst>
          </a:blip>
          <a:srcRect/>
          <a:stretch>
            <a:fillRect/>
          </a:stretch>
        </p:blipFill>
        <p:spPr bwMode="auto">
          <a:xfrm>
            <a:off x="10585152" y="1147383"/>
            <a:ext cx="1320506" cy="1744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agsd.org.uk/wp-content/uploads/2018/10/policy-shutterstock_359409938.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215396" y="1453315"/>
            <a:ext cx="810631" cy="7255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281" y="-23220"/>
            <a:ext cx="4126643" cy="523220"/>
          </a:xfrm>
          <a:prstGeom prst="rect">
            <a:avLst/>
          </a:prstGeom>
          <a:noFill/>
        </p:spPr>
        <p:txBody>
          <a:bodyPr wrap="none" rtlCol="0">
            <a:spAutoFit/>
          </a:bodyPr>
          <a:lstStyle/>
          <a:p>
            <a:r>
              <a:rPr lang="en-IE" sz="2800" dirty="0" smtClean="0">
                <a:solidFill>
                  <a:schemeClr val="tx2"/>
                </a:solidFill>
              </a:rPr>
              <a:t>Big </a:t>
            </a:r>
            <a:r>
              <a:rPr lang="en-IE" sz="2800" dirty="0" smtClean="0">
                <a:solidFill>
                  <a:schemeClr val="tx2"/>
                </a:solidFill>
              </a:rPr>
              <a:t>Data </a:t>
            </a:r>
            <a:r>
              <a:rPr lang="en-IE" sz="2800" b="1" dirty="0" smtClean="0">
                <a:solidFill>
                  <a:schemeClr val="tx2"/>
                </a:solidFill>
              </a:rPr>
              <a:t>Education </a:t>
            </a:r>
            <a:r>
              <a:rPr lang="en-IE" sz="2800" dirty="0">
                <a:solidFill>
                  <a:schemeClr val="tx2"/>
                </a:solidFill>
              </a:rPr>
              <a:t>for AAL</a:t>
            </a:r>
            <a:endParaRPr lang="en-IE" sz="2800" dirty="0">
              <a:solidFill>
                <a:schemeClr val="tx2"/>
              </a:solidFill>
            </a:endParaRPr>
          </a:p>
        </p:txBody>
      </p:sp>
      <p:pic>
        <p:nvPicPr>
          <p:cNvPr id="7" name="Picture 2" descr="natural number line 100 with colored scale by frank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5823" y="4490357"/>
            <a:ext cx="6324285" cy="436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1"/>
          <a:stretch>
            <a:fillRect/>
          </a:stretch>
        </p:blipFill>
        <p:spPr>
          <a:xfrm>
            <a:off x="1090724" y="5595945"/>
            <a:ext cx="409936" cy="525114"/>
          </a:xfrm>
          <a:prstGeom prst="rect">
            <a:avLst/>
          </a:prstGeom>
        </p:spPr>
      </p:pic>
      <p:pic>
        <p:nvPicPr>
          <p:cNvPr id="9" name="Picture 8"/>
          <p:cNvPicPr>
            <a:picLocks noChangeAspect="1"/>
          </p:cNvPicPr>
          <p:nvPr/>
        </p:nvPicPr>
        <p:blipFill>
          <a:blip r:embed="rId12"/>
          <a:stretch>
            <a:fillRect/>
          </a:stretch>
        </p:blipFill>
        <p:spPr>
          <a:xfrm>
            <a:off x="1447969" y="5595945"/>
            <a:ext cx="379917" cy="594855"/>
          </a:xfrm>
          <a:prstGeom prst="rect">
            <a:avLst/>
          </a:prstGeom>
        </p:spPr>
      </p:pic>
      <p:pic>
        <p:nvPicPr>
          <p:cNvPr id="10" name="Picture 9"/>
          <p:cNvPicPr>
            <a:picLocks noChangeAspect="1"/>
          </p:cNvPicPr>
          <p:nvPr/>
        </p:nvPicPr>
        <p:blipFill>
          <a:blip r:embed="rId13"/>
          <a:stretch>
            <a:fillRect/>
          </a:stretch>
        </p:blipFill>
        <p:spPr>
          <a:xfrm>
            <a:off x="1787014" y="5595946"/>
            <a:ext cx="403409" cy="904319"/>
          </a:xfrm>
          <a:prstGeom prst="rect">
            <a:avLst/>
          </a:prstGeom>
        </p:spPr>
      </p:pic>
      <p:pic>
        <p:nvPicPr>
          <p:cNvPr id="11" name="Picture 10"/>
          <p:cNvPicPr>
            <a:picLocks noChangeAspect="1"/>
          </p:cNvPicPr>
          <p:nvPr/>
        </p:nvPicPr>
        <p:blipFill>
          <a:blip r:embed="rId14"/>
          <a:stretch>
            <a:fillRect/>
          </a:stretch>
        </p:blipFill>
        <p:spPr>
          <a:xfrm>
            <a:off x="2211338" y="5595946"/>
            <a:ext cx="415430" cy="909575"/>
          </a:xfrm>
          <a:prstGeom prst="rect">
            <a:avLst/>
          </a:prstGeom>
        </p:spPr>
      </p:pic>
      <p:pic>
        <p:nvPicPr>
          <p:cNvPr id="12" name="Picture 11"/>
          <p:cNvPicPr>
            <a:picLocks noChangeAspect="1"/>
          </p:cNvPicPr>
          <p:nvPr/>
        </p:nvPicPr>
        <p:blipFill>
          <a:blip r:embed="rId15"/>
          <a:stretch>
            <a:fillRect/>
          </a:stretch>
        </p:blipFill>
        <p:spPr>
          <a:xfrm>
            <a:off x="3902352" y="5595946"/>
            <a:ext cx="571364" cy="1232412"/>
          </a:xfrm>
          <a:prstGeom prst="rect">
            <a:avLst/>
          </a:prstGeom>
        </p:spPr>
      </p:pic>
      <p:pic>
        <p:nvPicPr>
          <p:cNvPr id="13" name="Picture 12"/>
          <p:cNvPicPr>
            <a:picLocks noChangeAspect="1"/>
          </p:cNvPicPr>
          <p:nvPr/>
        </p:nvPicPr>
        <p:blipFill>
          <a:blip r:embed="rId16"/>
          <a:stretch>
            <a:fillRect/>
          </a:stretch>
        </p:blipFill>
        <p:spPr>
          <a:xfrm>
            <a:off x="4642768" y="5595946"/>
            <a:ext cx="507862" cy="1170094"/>
          </a:xfrm>
          <a:prstGeom prst="rect">
            <a:avLst/>
          </a:prstGeom>
        </p:spPr>
      </p:pic>
      <p:pic>
        <p:nvPicPr>
          <p:cNvPr id="14" name="Picture 13"/>
          <p:cNvPicPr>
            <a:picLocks noChangeAspect="1"/>
          </p:cNvPicPr>
          <p:nvPr/>
        </p:nvPicPr>
        <p:blipFill>
          <a:blip r:embed="rId17"/>
          <a:stretch>
            <a:fillRect/>
          </a:stretch>
        </p:blipFill>
        <p:spPr>
          <a:xfrm>
            <a:off x="5271910" y="5595945"/>
            <a:ext cx="505019" cy="1128283"/>
          </a:xfrm>
          <a:prstGeom prst="rect">
            <a:avLst/>
          </a:prstGeom>
        </p:spPr>
      </p:pic>
      <p:pic>
        <p:nvPicPr>
          <p:cNvPr id="15" name="Picture 14"/>
          <p:cNvPicPr>
            <a:picLocks noChangeAspect="1"/>
          </p:cNvPicPr>
          <p:nvPr/>
        </p:nvPicPr>
        <p:blipFill>
          <a:blip r:embed="rId18"/>
          <a:stretch>
            <a:fillRect/>
          </a:stretch>
        </p:blipFill>
        <p:spPr>
          <a:xfrm>
            <a:off x="2694800" y="5595946"/>
            <a:ext cx="472860" cy="1139392"/>
          </a:xfrm>
          <a:prstGeom prst="rect">
            <a:avLst/>
          </a:prstGeom>
        </p:spPr>
      </p:pic>
      <p:pic>
        <p:nvPicPr>
          <p:cNvPr id="16" name="Picture 15"/>
          <p:cNvPicPr>
            <a:picLocks noChangeAspect="1"/>
          </p:cNvPicPr>
          <p:nvPr/>
        </p:nvPicPr>
        <p:blipFill>
          <a:blip r:embed="rId19"/>
          <a:stretch>
            <a:fillRect/>
          </a:stretch>
        </p:blipFill>
        <p:spPr>
          <a:xfrm flipH="1">
            <a:off x="3346621" y="5595945"/>
            <a:ext cx="513976" cy="1170134"/>
          </a:xfrm>
          <a:prstGeom prst="rect">
            <a:avLst/>
          </a:prstGeom>
        </p:spPr>
      </p:pic>
      <p:grpSp>
        <p:nvGrpSpPr>
          <p:cNvPr id="20" name="Group 19"/>
          <p:cNvGrpSpPr/>
          <p:nvPr/>
        </p:nvGrpSpPr>
        <p:grpSpPr>
          <a:xfrm>
            <a:off x="5817373" y="5530014"/>
            <a:ext cx="2272707" cy="1205324"/>
            <a:chOff x="5745467" y="4342747"/>
            <a:chExt cx="3073266" cy="1650678"/>
          </a:xfrm>
        </p:grpSpPr>
        <p:sp>
          <p:nvSpPr>
            <p:cNvPr id="21" name="Rectangle 20"/>
            <p:cNvSpPr/>
            <p:nvPr/>
          </p:nvSpPr>
          <p:spPr>
            <a:xfrm>
              <a:off x="5745467" y="4342747"/>
              <a:ext cx="3073266" cy="14981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E"/>
            </a:p>
          </p:txBody>
        </p:sp>
        <p:grpSp>
          <p:nvGrpSpPr>
            <p:cNvPr id="22" name="Group 21"/>
            <p:cNvGrpSpPr/>
            <p:nvPr/>
          </p:nvGrpSpPr>
          <p:grpSpPr>
            <a:xfrm>
              <a:off x="5896365" y="4390474"/>
              <a:ext cx="2452606" cy="1602951"/>
              <a:chOff x="5833668" y="4314828"/>
              <a:chExt cx="2452606" cy="1602951"/>
            </a:xfrm>
            <a:solidFill>
              <a:schemeClr val="bg1"/>
            </a:solidFill>
          </p:grpSpPr>
          <p:pic>
            <p:nvPicPr>
              <p:cNvPr id="23" name="Picture 22"/>
              <p:cNvPicPr>
                <a:picLocks noChangeAspect="1"/>
              </p:cNvPicPr>
              <p:nvPr/>
            </p:nvPicPr>
            <p:blipFill>
              <a:blip r:embed="rId16"/>
              <a:stretch>
                <a:fillRect/>
              </a:stretch>
            </p:blipFill>
            <p:spPr>
              <a:xfrm>
                <a:off x="5833668" y="4314829"/>
                <a:ext cx="686756" cy="1602431"/>
              </a:xfrm>
              <a:prstGeom prst="rect">
                <a:avLst/>
              </a:prstGeom>
              <a:grpFill/>
            </p:spPr>
          </p:pic>
          <p:pic>
            <p:nvPicPr>
              <p:cNvPr id="24" name="Picture 23"/>
              <p:cNvPicPr>
                <a:picLocks noChangeAspect="1"/>
              </p:cNvPicPr>
              <p:nvPr/>
            </p:nvPicPr>
            <p:blipFill>
              <a:blip r:embed="rId16"/>
              <a:stretch>
                <a:fillRect/>
              </a:stretch>
            </p:blipFill>
            <p:spPr>
              <a:xfrm>
                <a:off x="6749025" y="4314828"/>
                <a:ext cx="686756" cy="1602431"/>
              </a:xfrm>
              <a:prstGeom prst="rect">
                <a:avLst/>
              </a:prstGeom>
              <a:grpFill/>
            </p:spPr>
          </p:pic>
          <p:pic>
            <p:nvPicPr>
              <p:cNvPr id="25" name="Picture 24"/>
              <p:cNvPicPr>
                <a:picLocks noChangeAspect="1"/>
              </p:cNvPicPr>
              <p:nvPr/>
            </p:nvPicPr>
            <p:blipFill>
              <a:blip r:embed="rId16"/>
              <a:stretch>
                <a:fillRect/>
              </a:stretch>
            </p:blipFill>
            <p:spPr>
              <a:xfrm>
                <a:off x="7599518" y="4315348"/>
                <a:ext cx="686756" cy="1602431"/>
              </a:xfrm>
              <a:prstGeom prst="rect">
                <a:avLst/>
              </a:prstGeom>
              <a:grpFill/>
            </p:spPr>
          </p:pic>
        </p:grpSp>
      </p:grpSp>
      <p:sp>
        <p:nvSpPr>
          <p:cNvPr id="26" name="Rectangle 25"/>
          <p:cNvSpPr/>
          <p:nvPr/>
        </p:nvSpPr>
        <p:spPr>
          <a:xfrm>
            <a:off x="3524593" y="2060384"/>
            <a:ext cx="1741430" cy="12992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27" name="Rectangle 26"/>
          <p:cNvSpPr/>
          <p:nvPr/>
        </p:nvSpPr>
        <p:spPr>
          <a:xfrm>
            <a:off x="3810275" y="1936200"/>
            <a:ext cx="1145520" cy="12992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28" name="Rectangle 27"/>
          <p:cNvSpPr/>
          <p:nvPr/>
        </p:nvSpPr>
        <p:spPr>
          <a:xfrm>
            <a:off x="4153606" y="1252363"/>
            <a:ext cx="483401" cy="69063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29" name="Oval 28"/>
          <p:cNvSpPr/>
          <p:nvPr/>
        </p:nvSpPr>
        <p:spPr>
          <a:xfrm>
            <a:off x="4153606" y="1149706"/>
            <a:ext cx="483401" cy="23105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30" name="Rectangle 29"/>
          <p:cNvSpPr/>
          <p:nvPr/>
        </p:nvSpPr>
        <p:spPr>
          <a:xfrm>
            <a:off x="4242834" y="555389"/>
            <a:ext cx="304945" cy="91491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b="1" dirty="0"/>
          </a:p>
        </p:txBody>
      </p:sp>
      <p:grpSp>
        <p:nvGrpSpPr>
          <p:cNvPr id="31" name="Group 30"/>
          <p:cNvGrpSpPr/>
          <p:nvPr/>
        </p:nvGrpSpPr>
        <p:grpSpPr>
          <a:xfrm>
            <a:off x="1442082" y="574653"/>
            <a:ext cx="6022302" cy="1458545"/>
            <a:chOff x="643722" y="876414"/>
            <a:chExt cx="10662533" cy="2612546"/>
          </a:xfrm>
        </p:grpSpPr>
        <p:sp>
          <p:nvSpPr>
            <p:cNvPr id="32" name="Freeform 31"/>
            <p:cNvSpPr/>
            <p:nvPr/>
          </p:nvSpPr>
          <p:spPr>
            <a:xfrm>
              <a:off x="1756679" y="876414"/>
              <a:ext cx="8267700" cy="528848"/>
            </a:xfrm>
            <a:custGeom>
              <a:avLst/>
              <a:gdLst>
                <a:gd name="connsiteX0" fmla="*/ 0 w 8267700"/>
                <a:gd name="connsiteY0" fmla="*/ 457281 h 528848"/>
                <a:gd name="connsiteX1" fmla="*/ 895350 w 8267700"/>
                <a:gd name="connsiteY1" fmla="*/ 438231 h 528848"/>
                <a:gd name="connsiteX2" fmla="*/ 4114800 w 8267700"/>
                <a:gd name="connsiteY2" fmla="*/ 81 h 528848"/>
                <a:gd name="connsiteX3" fmla="*/ 7429500 w 8267700"/>
                <a:gd name="connsiteY3" fmla="*/ 476331 h 528848"/>
                <a:gd name="connsiteX4" fmla="*/ 8267700 w 8267700"/>
                <a:gd name="connsiteY4" fmla="*/ 495381 h 528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700" h="528848">
                  <a:moveTo>
                    <a:pt x="0" y="457281"/>
                  </a:moveTo>
                  <a:cubicBezTo>
                    <a:pt x="104775" y="485856"/>
                    <a:pt x="209550" y="514431"/>
                    <a:pt x="895350" y="438231"/>
                  </a:cubicBezTo>
                  <a:cubicBezTo>
                    <a:pt x="1581150" y="362031"/>
                    <a:pt x="3025775" y="-6269"/>
                    <a:pt x="4114800" y="81"/>
                  </a:cubicBezTo>
                  <a:cubicBezTo>
                    <a:pt x="5203825" y="6431"/>
                    <a:pt x="6737350" y="393781"/>
                    <a:pt x="7429500" y="476331"/>
                  </a:cubicBezTo>
                  <a:cubicBezTo>
                    <a:pt x="8121650" y="558881"/>
                    <a:pt x="8194675" y="527131"/>
                    <a:pt x="8267700" y="495381"/>
                  </a:cubicBezTo>
                </a:path>
              </a:pathLst>
            </a:custGeom>
            <a:noFill/>
            <a:ln w="76200">
              <a:solidFill>
                <a:schemeClr val="tx1"/>
              </a:solidFill>
              <a:headEnd type="oval" w="med" len="med"/>
              <a:tailEnd type="oval"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1200"/>
            </a:p>
          </p:txBody>
        </p:sp>
        <p:sp>
          <p:nvSpPr>
            <p:cNvPr id="33" name="Can 32"/>
            <p:cNvSpPr/>
            <p:nvPr/>
          </p:nvSpPr>
          <p:spPr>
            <a:xfrm>
              <a:off x="643722" y="2344928"/>
              <a:ext cx="963529" cy="815820"/>
            </a:xfrm>
            <a:prstGeom prst="can">
              <a:avLst>
                <a:gd name="adj" fmla="val 50000"/>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1200"/>
            </a:p>
          </p:txBody>
        </p:sp>
        <p:sp>
          <p:nvSpPr>
            <p:cNvPr id="34" name="TextBox 33"/>
            <p:cNvSpPr txBox="1"/>
            <p:nvPr/>
          </p:nvSpPr>
          <p:spPr>
            <a:xfrm>
              <a:off x="747435" y="2367948"/>
              <a:ext cx="971435" cy="496161"/>
            </a:xfrm>
            <a:prstGeom prst="rect">
              <a:avLst/>
            </a:prstGeom>
            <a:noFill/>
          </p:spPr>
          <p:txBody>
            <a:bodyPr wrap="none" rtlCol="0">
              <a:spAutoFit/>
            </a:bodyPr>
            <a:lstStyle/>
            <a:p>
              <a:r>
                <a:rPr lang="en-IE" sz="1200" dirty="0" smtClean="0"/>
                <a:t>Policy</a:t>
              </a:r>
              <a:endParaRPr lang="en-IE" sz="1200" dirty="0"/>
            </a:p>
          </p:txBody>
        </p:sp>
        <p:sp>
          <p:nvSpPr>
            <p:cNvPr id="35" name="Can 34"/>
            <p:cNvSpPr/>
            <p:nvPr/>
          </p:nvSpPr>
          <p:spPr>
            <a:xfrm>
              <a:off x="9000913" y="2789290"/>
              <a:ext cx="963529" cy="444873"/>
            </a:xfrm>
            <a:prstGeom prst="can">
              <a:avLst>
                <a:gd name="adj" fmla="val 50000"/>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1200"/>
            </a:p>
          </p:txBody>
        </p:sp>
        <p:sp>
          <p:nvSpPr>
            <p:cNvPr id="36" name="TextBox 35"/>
            <p:cNvSpPr txBox="1"/>
            <p:nvPr/>
          </p:nvSpPr>
          <p:spPr>
            <a:xfrm>
              <a:off x="9118541" y="2733570"/>
              <a:ext cx="971435" cy="496161"/>
            </a:xfrm>
            <a:prstGeom prst="rect">
              <a:avLst/>
            </a:prstGeom>
            <a:noFill/>
          </p:spPr>
          <p:txBody>
            <a:bodyPr wrap="none" rtlCol="0">
              <a:spAutoFit/>
            </a:bodyPr>
            <a:lstStyle/>
            <a:p>
              <a:r>
                <a:rPr lang="en-IE" sz="1200" dirty="0" smtClean="0"/>
                <a:t>Policy</a:t>
              </a:r>
              <a:endParaRPr lang="en-IE" sz="1200" dirty="0"/>
            </a:p>
          </p:txBody>
        </p:sp>
        <p:sp>
          <p:nvSpPr>
            <p:cNvPr id="37" name="Cube 36"/>
            <p:cNvSpPr/>
            <p:nvPr/>
          </p:nvSpPr>
          <p:spPr>
            <a:xfrm>
              <a:off x="1529400" y="2070794"/>
              <a:ext cx="1283546" cy="1110671"/>
            </a:xfrm>
            <a:prstGeom prst="cube">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1200"/>
            </a:p>
          </p:txBody>
        </p:sp>
        <p:sp>
          <p:nvSpPr>
            <p:cNvPr id="38" name="TextBox 37"/>
            <p:cNvSpPr txBox="1"/>
            <p:nvPr/>
          </p:nvSpPr>
          <p:spPr>
            <a:xfrm>
              <a:off x="1573262" y="2556210"/>
              <a:ext cx="1232656" cy="496161"/>
            </a:xfrm>
            <a:prstGeom prst="rect">
              <a:avLst/>
            </a:prstGeom>
            <a:noFill/>
          </p:spPr>
          <p:txBody>
            <a:bodyPr wrap="none" rtlCol="0">
              <a:spAutoFit/>
            </a:bodyPr>
            <a:lstStyle/>
            <a:p>
              <a:r>
                <a:rPr lang="en-IE" sz="1200" dirty="0" smtClean="0"/>
                <a:t>Strategy</a:t>
              </a:r>
              <a:endParaRPr lang="en-IE" sz="1200" dirty="0"/>
            </a:p>
          </p:txBody>
        </p:sp>
        <p:sp>
          <p:nvSpPr>
            <p:cNvPr id="39" name="Cube 38"/>
            <p:cNvSpPr/>
            <p:nvPr/>
          </p:nvSpPr>
          <p:spPr>
            <a:xfrm>
              <a:off x="10029737" y="2729510"/>
              <a:ext cx="1093240" cy="495150"/>
            </a:xfrm>
            <a:prstGeom prst="cube">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1200"/>
            </a:p>
          </p:txBody>
        </p:sp>
        <p:sp>
          <p:nvSpPr>
            <p:cNvPr id="40" name="TextBox 39"/>
            <p:cNvSpPr txBox="1"/>
            <p:nvPr/>
          </p:nvSpPr>
          <p:spPr>
            <a:xfrm>
              <a:off x="10073599" y="2855327"/>
              <a:ext cx="1232656" cy="496161"/>
            </a:xfrm>
            <a:prstGeom prst="rect">
              <a:avLst/>
            </a:prstGeom>
            <a:noFill/>
          </p:spPr>
          <p:txBody>
            <a:bodyPr wrap="none" rtlCol="0">
              <a:spAutoFit/>
            </a:bodyPr>
            <a:lstStyle/>
            <a:p>
              <a:r>
                <a:rPr lang="en-IE" sz="1200" dirty="0" smtClean="0"/>
                <a:t>Strategy</a:t>
              </a:r>
              <a:endParaRPr lang="en-IE" sz="1200" dirty="0"/>
            </a:p>
          </p:txBody>
        </p:sp>
        <p:pic>
          <p:nvPicPr>
            <p:cNvPr id="41" name="Picture 4" descr="Image result for money clipart euro"/>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2857" b="95238" l="1778" r="100000">
                          <a14:foregroundMark x1="10444" y1="35833" x2="10444" y2="35833"/>
                          <a14:foregroundMark x1="33333" y1="18690" x2="33333" y2="18690"/>
                          <a14:foregroundMark x1="62667" y1="5357" x2="62667" y2="5357"/>
                          <a14:foregroundMark x1="67111" y1="5833" x2="67111" y2="5833"/>
                          <a14:foregroundMark x1="73111" y1="6548" x2="73111" y2="6548"/>
                          <a14:foregroundMark x1="74444" y1="7262" x2="74444" y2="7262"/>
                          <a14:foregroundMark x1="50444" y1="8690" x2="50444" y2="8690"/>
                          <a14:foregroundMark x1="80889" y1="25119" x2="80889" y2="25119"/>
                          <a14:foregroundMark x1="86222" y1="24881" x2="86222" y2="24881"/>
                          <a14:foregroundMark x1="92000" y1="29643" x2="92000" y2="29643"/>
                          <a14:foregroundMark x1="30444" y1="22500" x2="30444" y2="22500"/>
                          <a14:backgroundMark x1="32667" y1="71786" x2="32667" y2="71786"/>
                          <a14:backgroundMark x1="38667" y1="63929" x2="38667" y2="63929"/>
                          <a14:backgroundMark x1="85778" y1="60119" x2="85778" y2="60119"/>
                        </a14:backgroundRemoval>
                      </a14:imgEffect>
                    </a14:imgLayer>
                  </a14:imgProps>
                </a:ext>
                <a:ext uri="{28A0092B-C50C-407E-A947-70E740481C1C}">
                  <a14:useLocalDpi xmlns:a14="http://schemas.microsoft.com/office/drawing/2010/main" val="0"/>
                </a:ext>
              </a:extLst>
            </a:blip>
            <a:srcRect/>
            <a:stretch>
              <a:fillRect/>
            </a:stretch>
          </p:blipFill>
          <p:spPr bwMode="auto">
            <a:xfrm rot="20833703">
              <a:off x="800708" y="1468814"/>
              <a:ext cx="1501076" cy="1401003"/>
            </a:xfrm>
            <a:prstGeom prst="rect">
              <a:avLst/>
            </a:prstGeom>
            <a:noFill/>
            <a:extLst>
              <a:ext uri="{909E8E84-426E-40DD-AFC4-6F175D3DCCD1}">
                <a14:hiddenFill xmlns:a14="http://schemas.microsoft.com/office/drawing/2010/main">
                  <a:solidFill>
                    <a:srgbClr val="FFFFFF"/>
                  </a:solidFill>
                </a14:hiddenFill>
              </a:ext>
            </a:extLst>
          </p:spPr>
        </p:pic>
        <p:sp>
          <p:nvSpPr>
            <p:cNvPr id="42" name="Moon 41"/>
            <p:cNvSpPr/>
            <p:nvPr/>
          </p:nvSpPr>
          <p:spPr>
            <a:xfrm rot="16200000">
              <a:off x="9837811" y="2361059"/>
              <a:ext cx="369089" cy="188671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1200"/>
            </a:p>
          </p:txBody>
        </p:sp>
        <p:cxnSp>
          <p:nvCxnSpPr>
            <p:cNvPr id="43" name="Straight Connector 42"/>
            <p:cNvCxnSpPr>
              <a:stCxn id="42" idx="0"/>
            </p:cNvCxnSpPr>
            <p:nvPr/>
          </p:nvCxnSpPr>
          <p:spPr>
            <a:xfrm flipV="1">
              <a:off x="9078998" y="1361974"/>
              <a:ext cx="928382" cy="17578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42" idx="2"/>
            </p:cNvCxnSpPr>
            <p:nvPr/>
          </p:nvCxnSpPr>
          <p:spPr>
            <a:xfrm flipH="1" flipV="1">
              <a:off x="10043078" y="1379301"/>
              <a:ext cx="922635" cy="17405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45" name="Picture 4" descr="Image result for money clipart euro"/>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2857" b="95238" l="1778" r="100000">
                          <a14:foregroundMark x1="10444" y1="35833" x2="10444" y2="35833"/>
                          <a14:foregroundMark x1="33333" y1="18690" x2="33333" y2="18690"/>
                          <a14:foregroundMark x1="62667" y1="5357" x2="62667" y2="5357"/>
                          <a14:foregroundMark x1="67111" y1="5833" x2="67111" y2="5833"/>
                          <a14:foregroundMark x1="73111" y1="6548" x2="73111" y2="6548"/>
                          <a14:foregroundMark x1="74444" y1="7262" x2="74444" y2="7262"/>
                          <a14:foregroundMark x1="50444" y1="8690" x2="50444" y2="8690"/>
                          <a14:foregroundMark x1="80889" y1="25119" x2="80889" y2="25119"/>
                          <a14:foregroundMark x1="86222" y1="24881" x2="86222" y2="24881"/>
                          <a14:foregroundMark x1="92000" y1="29643" x2="92000" y2="29643"/>
                          <a14:foregroundMark x1="30444" y1="22500" x2="30444" y2="22500"/>
                          <a14:backgroundMark x1="32667" y1="71786" x2="32667" y2="71786"/>
                          <a14:backgroundMark x1="38667" y1="63929" x2="38667" y2="63929"/>
                          <a14:backgroundMark x1="85778" y1="60119" x2="85778" y2="60119"/>
                        </a14:backgroundRemoval>
                      </a14:imgEffect>
                    </a14:imgLayer>
                  </a14:imgProps>
                </a:ext>
                <a:ext uri="{28A0092B-C50C-407E-A947-70E740481C1C}">
                  <a14:useLocalDpi xmlns:a14="http://schemas.microsoft.com/office/drawing/2010/main" val="0"/>
                </a:ext>
              </a:extLst>
            </a:blip>
            <a:srcRect/>
            <a:stretch>
              <a:fillRect/>
            </a:stretch>
          </p:blipFill>
          <p:spPr bwMode="auto">
            <a:xfrm rot="20833703">
              <a:off x="1487254" y="1370291"/>
              <a:ext cx="1501076" cy="140100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Image result for money clipart euro"/>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2857" b="95238" l="1778" r="100000">
                          <a14:foregroundMark x1="10444" y1="35833" x2="10444" y2="35833"/>
                          <a14:foregroundMark x1="33333" y1="18690" x2="33333" y2="18690"/>
                          <a14:foregroundMark x1="62667" y1="5357" x2="62667" y2="5357"/>
                          <a14:foregroundMark x1="67111" y1="5833" x2="67111" y2="5833"/>
                          <a14:foregroundMark x1="73111" y1="6548" x2="73111" y2="6548"/>
                          <a14:foregroundMark x1="74444" y1="7262" x2="74444" y2="7262"/>
                          <a14:foregroundMark x1="50444" y1="8690" x2="50444" y2="8690"/>
                          <a14:foregroundMark x1="80889" y1="25119" x2="80889" y2="25119"/>
                          <a14:foregroundMark x1="86222" y1="24881" x2="86222" y2="24881"/>
                          <a14:foregroundMark x1="92000" y1="29643" x2="92000" y2="29643"/>
                          <a14:foregroundMark x1="30444" y1="22500" x2="30444" y2="22500"/>
                          <a14:backgroundMark x1="32667" y1="71786" x2="32667" y2="71786"/>
                          <a14:backgroundMark x1="38667" y1="63929" x2="38667" y2="63929"/>
                          <a14:backgroundMark x1="85778" y1="60119" x2="85778" y2="60119"/>
                        </a14:backgroundRemoval>
                      </a14:imgEffect>
                    </a14:imgLayer>
                  </a14:imgProps>
                </a:ext>
                <a:ext uri="{28A0092B-C50C-407E-A947-70E740481C1C}">
                  <a14:useLocalDpi xmlns:a14="http://schemas.microsoft.com/office/drawing/2010/main" val="0"/>
                </a:ext>
              </a:extLst>
            </a:blip>
            <a:srcRect/>
            <a:stretch>
              <a:fillRect/>
            </a:stretch>
          </p:blipFill>
          <p:spPr bwMode="auto">
            <a:xfrm rot="19963536">
              <a:off x="9473203" y="2064230"/>
              <a:ext cx="1147437" cy="1070941"/>
            </a:xfrm>
            <a:prstGeom prst="rect">
              <a:avLst/>
            </a:prstGeom>
            <a:noFill/>
            <a:extLst>
              <a:ext uri="{909E8E84-426E-40DD-AFC4-6F175D3DCCD1}">
                <a14:hiddenFill xmlns:a14="http://schemas.microsoft.com/office/drawing/2010/main">
                  <a:solidFill>
                    <a:srgbClr val="FFFFFF"/>
                  </a:solidFill>
                </a14:hiddenFill>
              </a:ext>
            </a:extLst>
          </p:spPr>
        </p:pic>
        <p:sp>
          <p:nvSpPr>
            <p:cNvPr id="47" name="Moon 46"/>
            <p:cNvSpPr/>
            <p:nvPr/>
          </p:nvSpPr>
          <p:spPr>
            <a:xfrm rot="16200000">
              <a:off x="1551712" y="2285811"/>
              <a:ext cx="369089" cy="188671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1200"/>
            </a:p>
          </p:txBody>
        </p:sp>
        <p:cxnSp>
          <p:nvCxnSpPr>
            <p:cNvPr id="48" name="Straight Connector 47"/>
            <p:cNvCxnSpPr/>
            <p:nvPr/>
          </p:nvCxnSpPr>
          <p:spPr>
            <a:xfrm flipV="1">
              <a:off x="857845" y="1274585"/>
              <a:ext cx="928382" cy="17578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47" idx="2"/>
            </p:cNvCxnSpPr>
            <p:nvPr/>
          </p:nvCxnSpPr>
          <p:spPr>
            <a:xfrm flipH="1" flipV="1">
              <a:off x="1756979" y="1304053"/>
              <a:ext cx="922635" cy="17405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0" name="TextBox 49"/>
          <p:cNvSpPr txBox="1"/>
          <p:nvPr/>
        </p:nvSpPr>
        <p:spPr>
          <a:xfrm>
            <a:off x="839005" y="6153162"/>
            <a:ext cx="864211" cy="646331"/>
          </a:xfrm>
          <a:prstGeom prst="rect">
            <a:avLst/>
          </a:prstGeom>
          <a:noFill/>
        </p:spPr>
        <p:txBody>
          <a:bodyPr wrap="none" rtlCol="0">
            <a:spAutoFit/>
          </a:bodyPr>
          <a:lstStyle/>
          <a:p>
            <a:r>
              <a:rPr lang="en-IE" sz="1200" dirty="0" smtClean="0"/>
              <a:t>Education</a:t>
            </a:r>
          </a:p>
          <a:p>
            <a:r>
              <a:rPr lang="en-IE" sz="1200" dirty="0" smtClean="0"/>
              <a:t>Activities</a:t>
            </a:r>
          </a:p>
          <a:p>
            <a:r>
              <a:rPr lang="en-IE" sz="1200" dirty="0" smtClean="0"/>
              <a:t>Healthcare</a:t>
            </a:r>
          </a:p>
        </p:txBody>
      </p:sp>
      <p:grpSp>
        <p:nvGrpSpPr>
          <p:cNvPr id="52" name="Group 51"/>
          <p:cNvGrpSpPr/>
          <p:nvPr/>
        </p:nvGrpSpPr>
        <p:grpSpPr>
          <a:xfrm>
            <a:off x="4202461" y="2257548"/>
            <a:ext cx="2493000" cy="2520004"/>
            <a:chOff x="6095999" y="1004957"/>
            <a:chExt cx="2815157" cy="2889336"/>
          </a:xfrm>
        </p:grpSpPr>
        <p:cxnSp>
          <p:nvCxnSpPr>
            <p:cNvPr id="53" name="Straight Arrow Connector 52"/>
            <p:cNvCxnSpPr/>
            <p:nvPr/>
          </p:nvCxnSpPr>
          <p:spPr>
            <a:xfrm flipV="1">
              <a:off x="7188629" y="3206731"/>
              <a:ext cx="0" cy="68756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4" name="Picture 53"/>
            <p:cNvPicPr>
              <a:picLocks noChangeAspect="1"/>
            </p:cNvPicPr>
            <p:nvPr/>
          </p:nvPicPr>
          <p:blipFill>
            <a:blip r:embed="rId22"/>
            <a:stretch>
              <a:fillRect/>
            </a:stretch>
          </p:blipFill>
          <p:spPr>
            <a:xfrm>
              <a:off x="6095999" y="1459883"/>
              <a:ext cx="1190625" cy="1600200"/>
            </a:xfrm>
            <a:prstGeom prst="rect">
              <a:avLst/>
            </a:prstGeom>
          </p:spPr>
        </p:pic>
        <p:pic>
          <p:nvPicPr>
            <p:cNvPr id="55" name="Picture 54"/>
            <p:cNvPicPr>
              <a:picLocks noChangeAspect="1"/>
            </p:cNvPicPr>
            <p:nvPr/>
          </p:nvPicPr>
          <p:blipFill>
            <a:blip r:embed="rId23">
              <a:extLst>
                <a:ext uri="{BEBA8EAE-BF5A-486C-A8C5-ECC9F3942E4B}">
                  <a14:imgProps xmlns:a14="http://schemas.microsoft.com/office/drawing/2010/main">
                    <a14:imgLayer r:embed="rId24">
                      <a14:imgEffect>
                        <a14:backgroundRemoval t="0" b="100000" l="0" r="100000"/>
                      </a14:imgEffect>
                    </a14:imgLayer>
                  </a14:imgProps>
                </a:ext>
              </a:extLst>
            </a:blip>
            <a:stretch>
              <a:fillRect/>
            </a:stretch>
          </p:blipFill>
          <p:spPr>
            <a:xfrm>
              <a:off x="6948173" y="2013247"/>
              <a:ext cx="1090941" cy="1150719"/>
            </a:xfrm>
            <a:prstGeom prst="rect">
              <a:avLst/>
            </a:prstGeom>
          </p:spPr>
        </p:pic>
        <p:pic>
          <p:nvPicPr>
            <p:cNvPr id="56" name="Picture 4" descr="Image result for old woman"/>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72003" y="1409109"/>
              <a:ext cx="1139153" cy="170872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6557603" y="1004957"/>
              <a:ext cx="1862048" cy="369332"/>
            </a:xfrm>
            <a:prstGeom prst="rect">
              <a:avLst/>
            </a:prstGeom>
            <a:noFill/>
          </p:spPr>
          <p:txBody>
            <a:bodyPr wrap="none" rtlCol="0">
              <a:spAutoFit/>
            </a:bodyPr>
            <a:lstStyle/>
            <a:p>
              <a:r>
                <a:rPr lang="en-IE" dirty="0" smtClean="0"/>
                <a:t>Middle to Old age</a:t>
              </a:r>
              <a:endParaRPr lang="en-IE" dirty="0"/>
            </a:p>
          </p:txBody>
        </p:sp>
        <p:sp>
          <p:nvSpPr>
            <p:cNvPr id="58" name="TextBox 57"/>
            <p:cNvSpPr txBox="1"/>
            <p:nvPr/>
          </p:nvSpPr>
          <p:spPr>
            <a:xfrm>
              <a:off x="6477693" y="2974242"/>
              <a:ext cx="418704" cy="369332"/>
            </a:xfrm>
            <a:prstGeom prst="rect">
              <a:avLst/>
            </a:prstGeom>
            <a:noFill/>
          </p:spPr>
          <p:txBody>
            <a:bodyPr wrap="none" rtlCol="0">
              <a:spAutoFit/>
            </a:bodyPr>
            <a:lstStyle/>
            <a:p>
              <a:r>
                <a:rPr lang="en-IE" dirty="0" smtClean="0"/>
                <a:t>64</a:t>
              </a:r>
              <a:endParaRPr lang="en-IE" dirty="0"/>
            </a:p>
          </p:txBody>
        </p:sp>
        <p:sp>
          <p:nvSpPr>
            <p:cNvPr id="59" name="TextBox 58"/>
            <p:cNvSpPr txBox="1"/>
            <p:nvPr/>
          </p:nvSpPr>
          <p:spPr>
            <a:xfrm>
              <a:off x="8174773" y="3015569"/>
              <a:ext cx="418704" cy="369332"/>
            </a:xfrm>
            <a:prstGeom prst="rect">
              <a:avLst/>
            </a:prstGeom>
            <a:noFill/>
          </p:spPr>
          <p:txBody>
            <a:bodyPr wrap="none" rtlCol="0">
              <a:spAutoFit/>
            </a:bodyPr>
            <a:lstStyle/>
            <a:p>
              <a:r>
                <a:rPr lang="en-IE" dirty="0" smtClean="0"/>
                <a:t>65</a:t>
              </a:r>
              <a:endParaRPr lang="en-IE" dirty="0"/>
            </a:p>
          </p:txBody>
        </p:sp>
      </p:grpSp>
      <p:sp>
        <p:nvSpPr>
          <p:cNvPr id="61" name="TextBox 60"/>
          <p:cNvSpPr txBox="1"/>
          <p:nvPr/>
        </p:nvSpPr>
        <p:spPr>
          <a:xfrm>
            <a:off x="5237216" y="1077409"/>
            <a:ext cx="1074333" cy="738664"/>
          </a:xfrm>
          <a:prstGeom prst="rect">
            <a:avLst/>
          </a:prstGeom>
          <a:noFill/>
        </p:spPr>
        <p:txBody>
          <a:bodyPr wrap="none" rtlCol="0">
            <a:spAutoFit/>
          </a:bodyPr>
          <a:lstStyle/>
          <a:p>
            <a:r>
              <a:rPr lang="en-IE" sz="1400" dirty="0" smtClean="0"/>
              <a:t>Mobility,</a:t>
            </a:r>
          </a:p>
          <a:p>
            <a:r>
              <a:rPr lang="en-IE" sz="1400" dirty="0" smtClean="0"/>
              <a:t>Accessibility</a:t>
            </a:r>
          </a:p>
          <a:p>
            <a:r>
              <a:rPr lang="en-IE" sz="1400" dirty="0" smtClean="0"/>
              <a:t>&amp; Rights</a:t>
            </a:r>
          </a:p>
        </p:txBody>
      </p:sp>
      <p:sp>
        <p:nvSpPr>
          <p:cNvPr id="64" name="Rectangle 63"/>
          <p:cNvSpPr/>
          <p:nvPr/>
        </p:nvSpPr>
        <p:spPr>
          <a:xfrm rot="20855385">
            <a:off x="7499544" y="3296552"/>
            <a:ext cx="2368982" cy="584775"/>
          </a:xfrm>
          <a:prstGeom prst="rect">
            <a:avLst/>
          </a:prstGeom>
          <a:noFill/>
        </p:spPr>
        <p:txBody>
          <a:bodyPr wrap="none" lIns="91440" tIns="45720" rIns="91440" bIns="45720">
            <a:spAutoFit/>
          </a:bodyPr>
          <a:lstStyle/>
          <a:p>
            <a:pPr algn="ctr"/>
            <a:r>
              <a:rPr lang="en-IE"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Catch Phrase</a:t>
            </a:r>
            <a:endParaRPr lang="en-IE"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6" name="Rectangle 65"/>
          <p:cNvSpPr/>
          <p:nvPr/>
        </p:nvSpPr>
        <p:spPr>
          <a:xfrm rot="393176">
            <a:off x="10098199" y="3236714"/>
            <a:ext cx="1294714" cy="584775"/>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Jargon</a:t>
            </a:r>
            <a:endParaRPr lang="en-US" sz="3200" b="1" cap="none" spc="0" dirty="0">
              <a:ln w="22225">
                <a:solidFill>
                  <a:schemeClr val="accent2"/>
                </a:solidFill>
                <a:prstDash val="solid"/>
              </a:ln>
              <a:solidFill>
                <a:schemeClr val="accent2">
                  <a:lumMod val="40000"/>
                  <a:lumOff val="60000"/>
                </a:schemeClr>
              </a:solidFill>
              <a:effectLst/>
            </a:endParaRPr>
          </a:p>
        </p:txBody>
      </p:sp>
      <p:pic>
        <p:nvPicPr>
          <p:cNvPr id="67" name="Picture 30" descr="Image result for do not icon"/>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19587" y="3125140"/>
            <a:ext cx="952933" cy="952933"/>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68"/>
          <p:cNvGrpSpPr/>
          <p:nvPr/>
        </p:nvGrpSpPr>
        <p:grpSpPr>
          <a:xfrm>
            <a:off x="7272042" y="1047560"/>
            <a:ext cx="2280542" cy="2017380"/>
            <a:chOff x="1320832" y="2128582"/>
            <a:chExt cx="2280542" cy="2017380"/>
          </a:xfrm>
        </p:grpSpPr>
        <p:pic>
          <p:nvPicPr>
            <p:cNvPr id="1026" name="Picture 2" descr="Image result for debate icon"/>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94728" y="2128582"/>
              <a:ext cx="1438412" cy="1438412"/>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1320832" y="3499631"/>
              <a:ext cx="2280542" cy="646331"/>
            </a:xfrm>
            <a:prstGeom prst="rect">
              <a:avLst/>
            </a:prstGeom>
            <a:noFill/>
          </p:spPr>
          <p:txBody>
            <a:bodyPr wrap="square" rtlCol="0">
              <a:spAutoFit/>
            </a:bodyPr>
            <a:lstStyle/>
            <a:p>
              <a:r>
                <a:rPr lang="en-IE" dirty="0" smtClean="0"/>
                <a:t>Debate: both sides to </a:t>
              </a:r>
            </a:p>
            <a:p>
              <a:r>
                <a:rPr lang="en-IE" dirty="0" smtClean="0"/>
                <a:t>have comprehension</a:t>
              </a:r>
              <a:endParaRPr lang="en-IE" dirty="0"/>
            </a:p>
          </p:txBody>
        </p:sp>
      </p:grpSp>
      <p:sp>
        <p:nvSpPr>
          <p:cNvPr id="70" name="Rectangle 69"/>
          <p:cNvSpPr/>
          <p:nvPr/>
        </p:nvSpPr>
        <p:spPr>
          <a:xfrm>
            <a:off x="8347322" y="4344398"/>
            <a:ext cx="153086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Data</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100" name="Group 99"/>
          <p:cNvGrpSpPr/>
          <p:nvPr/>
        </p:nvGrpSpPr>
        <p:grpSpPr>
          <a:xfrm>
            <a:off x="7861124" y="3648743"/>
            <a:ext cx="3935432" cy="3038033"/>
            <a:chOff x="7861124" y="3648743"/>
            <a:chExt cx="3935432" cy="3038033"/>
          </a:xfrm>
        </p:grpSpPr>
        <p:grpSp>
          <p:nvGrpSpPr>
            <p:cNvPr id="77" name="Group 76"/>
            <p:cNvGrpSpPr/>
            <p:nvPr/>
          </p:nvGrpSpPr>
          <p:grpSpPr>
            <a:xfrm>
              <a:off x="7861124" y="3648743"/>
              <a:ext cx="3935432" cy="3038033"/>
              <a:chOff x="7861124" y="3648743"/>
              <a:chExt cx="3935432" cy="3038033"/>
            </a:xfrm>
          </p:grpSpPr>
          <p:sp>
            <p:nvSpPr>
              <p:cNvPr id="62" name="TextBox 61"/>
              <p:cNvSpPr txBox="1"/>
              <p:nvPr/>
            </p:nvSpPr>
            <p:spPr>
              <a:xfrm>
                <a:off x="7861124" y="6225111"/>
                <a:ext cx="3935432" cy="461665"/>
              </a:xfrm>
              <a:prstGeom prst="rect">
                <a:avLst/>
              </a:prstGeom>
              <a:noFill/>
            </p:spPr>
            <p:txBody>
              <a:bodyPr wrap="square" rtlCol="0">
                <a:spAutoFit/>
              </a:bodyPr>
              <a:lstStyle/>
              <a:p>
                <a:r>
                  <a:rPr lang="en-IE" sz="1200" dirty="0" smtClean="0"/>
                  <a:t>Like Nouns, Verbs and Adjectives but no context, simplified examples/comparisons…..</a:t>
                </a:r>
                <a:endParaRPr lang="en-IE" sz="1200" dirty="0"/>
              </a:p>
            </p:txBody>
          </p:sp>
          <p:sp>
            <p:nvSpPr>
              <p:cNvPr id="71" name="Rectangle 70"/>
              <p:cNvSpPr/>
              <p:nvPr/>
            </p:nvSpPr>
            <p:spPr>
              <a:xfrm>
                <a:off x="8430701" y="3863933"/>
                <a:ext cx="849720" cy="369332"/>
              </a:xfrm>
              <a:prstGeom prst="rect">
                <a:avLst/>
              </a:prstGeom>
            </p:spPr>
            <p:txBody>
              <a:bodyPr wrap="none">
                <a:spAutoFit/>
              </a:bodyPr>
              <a:lstStyle/>
              <a:p>
                <a:r>
                  <a:rPr lang="en-IE" dirty="0"/>
                  <a:t>Privacy</a:t>
                </a:r>
              </a:p>
            </p:txBody>
          </p:sp>
          <p:sp>
            <p:nvSpPr>
              <p:cNvPr id="72" name="Rectangle 71"/>
              <p:cNvSpPr/>
              <p:nvPr/>
            </p:nvSpPr>
            <p:spPr>
              <a:xfrm>
                <a:off x="9315864" y="3648743"/>
                <a:ext cx="1201804" cy="369332"/>
              </a:xfrm>
              <a:prstGeom prst="rect">
                <a:avLst/>
              </a:prstGeom>
            </p:spPr>
            <p:txBody>
              <a:bodyPr wrap="none">
                <a:spAutoFit/>
              </a:bodyPr>
              <a:lstStyle/>
              <a:p>
                <a:r>
                  <a:rPr lang="en-IE" dirty="0"/>
                  <a:t>Ownership</a:t>
                </a:r>
              </a:p>
            </p:txBody>
          </p:sp>
          <p:sp>
            <p:nvSpPr>
              <p:cNvPr id="73" name="Rectangle 72"/>
              <p:cNvSpPr/>
              <p:nvPr/>
            </p:nvSpPr>
            <p:spPr>
              <a:xfrm>
                <a:off x="9924245" y="4022593"/>
                <a:ext cx="877741" cy="369332"/>
              </a:xfrm>
              <a:prstGeom prst="rect">
                <a:avLst/>
              </a:prstGeom>
            </p:spPr>
            <p:txBody>
              <a:bodyPr wrap="none">
                <a:spAutoFit/>
              </a:bodyPr>
              <a:lstStyle/>
              <a:p>
                <a:r>
                  <a:rPr lang="en-IE" dirty="0" smtClean="0"/>
                  <a:t>Control</a:t>
                </a:r>
                <a:endParaRPr lang="en-IE" dirty="0"/>
              </a:p>
            </p:txBody>
          </p:sp>
          <p:sp>
            <p:nvSpPr>
              <p:cNvPr id="74" name="Rectangle 73"/>
              <p:cNvSpPr/>
              <p:nvPr/>
            </p:nvSpPr>
            <p:spPr>
              <a:xfrm>
                <a:off x="10275715" y="4383367"/>
                <a:ext cx="939681" cy="369332"/>
              </a:xfrm>
              <a:prstGeom prst="rect">
                <a:avLst/>
              </a:prstGeom>
            </p:spPr>
            <p:txBody>
              <a:bodyPr wrap="none">
                <a:spAutoFit/>
              </a:bodyPr>
              <a:lstStyle/>
              <a:p>
                <a:r>
                  <a:rPr lang="en-IE" dirty="0"/>
                  <a:t>Security</a:t>
                </a:r>
              </a:p>
            </p:txBody>
          </p:sp>
          <p:sp>
            <p:nvSpPr>
              <p:cNvPr id="75" name="Rectangle 74"/>
              <p:cNvSpPr/>
              <p:nvPr/>
            </p:nvSpPr>
            <p:spPr>
              <a:xfrm>
                <a:off x="10179126" y="4742259"/>
                <a:ext cx="1617430" cy="369332"/>
              </a:xfrm>
              <a:prstGeom prst="rect">
                <a:avLst/>
              </a:prstGeom>
            </p:spPr>
            <p:txBody>
              <a:bodyPr wrap="none">
                <a:spAutoFit/>
              </a:bodyPr>
              <a:lstStyle/>
              <a:p>
                <a:r>
                  <a:rPr lang="en-IE" dirty="0" smtClean="0"/>
                  <a:t>Personalization</a:t>
                </a:r>
                <a:endParaRPr lang="en-IE" dirty="0"/>
              </a:p>
            </p:txBody>
          </p:sp>
          <p:sp>
            <p:nvSpPr>
              <p:cNvPr id="76" name="Rectangle 75"/>
              <p:cNvSpPr/>
              <p:nvPr/>
            </p:nvSpPr>
            <p:spPr>
              <a:xfrm>
                <a:off x="10025770" y="5101151"/>
                <a:ext cx="937564" cy="369332"/>
              </a:xfrm>
              <a:prstGeom prst="rect">
                <a:avLst/>
              </a:prstGeom>
            </p:spPr>
            <p:txBody>
              <a:bodyPr wrap="none">
                <a:spAutoFit/>
              </a:bodyPr>
              <a:lstStyle/>
              <a:p>
                <a:r>
                  <a:rPr lang="en-IE" dirty="0"/>
                  <a:t>Analysis</a:t>
                </a:r>
              </a:p>
            </p:txBody>
          </p:sp>
          <p:sp>
            <p:nvSpPr>
              <p:cNvPr id="78" name="Rectangle 77"/>
              <p:cNvSpPr/>
              <p:nvPr/>
            </p:nvSpPr>
            <p:spPr>
              <a:xfrm>
                <a:off x="8708982" y="5877563"/>
                <a:ext cx="1925912" cy="369332"/>
              </a:xfrm>
              <a:prstGeom prst="rect">
                <a:avLst/>
              </a:prstGeom>
            </p:spPr>
            <p:txBody>
              <a:bodyPr wrap="none">
                <a:spAutoFit/>
              </a:bodyPr>
              <a:lstStyle/>
              <a:p>
                <a:r>
                  <a:rPr lang="en-IE" dirty="0" smtClean="0"/>
                  <a:t>Storage    Firewalls</a:t>
                </a:r>
                <a:endParaRPr lang="en-IE" dirty="0"/>
              </a:p>
            </p:txBody>
          </p:sp>
          <p:sp>
            <p:nvSpPr>
              <p:cNvPr id="79" name="Rectangle 78"/>
              <p:cNvSpPr/>
              <p:nvPr/>
            </p:nvSpPr>
            <p:spPr>
              <a:xfrm>
                <a:off x="9634002" y="5470483"/>
                <a:ext cx="1255665" cy="369332"/>
              </a:xfrm>
              <a:prstGeom prst="rect">
                <a:avLst/>
              </a:prstGeom>
            </p:spPr>
            <p:txBody>
              <a:bodyPr wrap="none">
                <a:spAutoFit/>
              </a:bodyPr>
              <a:lstStyle/>
              <a:p>
                <a:r>
                  <a:rPr lang="en-IE" dirty="0" smtClean="0"/>
                  <a:t>Warehouse</a:t>
                </a:r>
                <a:endParaRPr lang="en-IE" dirty="0"/>
              </a:p>
            </p:txBody>
          </p:sp>
          <p:sp>
            <p:nvSpPr>
              <p:cNvPr id="80" name="Rectangle 79"/>
              <p:cNvSpPr/>
              <p:nvPr/>
            </p:nvSpPr>
            <p:spPr>
              <a:xfrm>
                <a:off x="8251356" y="5338797"/>
                <a:ext cx="1420582" cy="369332"/>
              </a:xfrm>
              <a:prstGeom prst="rect">
                <a:avLst/>
              </a:prstGeom>
            </p:spPr>
            <p:txBody>
              <a:bodyPr wrap="none">
                <a:spAutoFit/>
              </a:bodyPr>
              <a:lstStyle/>
              <a:p>
                <a:r>
                  <a:rPr lang="en-IE" dirty="0" smtClean="0"/>
                  <a:t>On the Cloud</a:t>
                </a:r>
                <a:endParaRPr lang="en-IE" dirty="0"/>
              </a:p>
            </p:txBody>
          </p:sp>
        </p:grpSp>
        <p:sp>
          <p:nvSpPr>
            <p:cNvPr id="82" name="Rectangle 81"/>
            <p:cNvSpPr/>
            <p:nvPr/>
          </p:nvSpPr>
          <p:spPr>
            <a:xfrm>
              <a:off x="10889667" y="5713664"/>
              <a:ext cx="748090" cy="369332"/>
            </a:xfrm>
            <a:prstGeom prst="rect">
              <a:avLst/>
            </a:prstGeom>
          </p:spPr>
          <p:txBody>
            <a:bodyPr wrap="none">
              <a:spAutoFit/>
            </a:bodyPr>
            <a:lstStyle/>
            <a:p>
              <a:r>
                <a:rPr lang="en-IE" dirty="0" smtClean="0"/>
                <a:t>Reuse</a:t>
              </a:r>
              <a:endParaRPr lang="en-IE" dirty="0"/>
            </a:p>
          </p:txBody>
        </p:sp>
      </p:grpSp>
      <p:sp>
        <p:nvSpPr>
          <p:cNvPr id="83" name="Left Brace 82"/>
          <p:cNvSpPr/>
          <p:nvPr/>
        </p:nvSpPr>
        <p:spPr>
          <a:xfrm rot="16200000">
            <a:off x="1504798" y="4663176"/>
            <a:ext cx="238651" cy="850428"/>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IE"/>
          </a:p>
        </p:txBody>
      </p:sp>
      <p:sp>
        <p:nvSpPr>
          <p:cNvPr id="84" name="Rectangle 83"/>
          <p:cNvSpPr/>
          <p:nvPr/>
        </p:nvSpPr>
        <p:spPr>
          <a:xfrm>
            <a:off x="1196281" y="5154736"/>
            <a:ext cx="619080" cy="276999"/>
          </a:xfrm>
          <a:prstGeom prst="rect">
            <a:avLst/>
          </a:prstGeom>
        </p:spPr>
        <p:txBody>
          <a:bodyPr wrap="none">
            <a:spAutoFit/>
          </a:bodyPr>
          <a:lstStyle/>
          <a:p>
            <a:r>
              <a:rPr lang="en-IE" sz="1200" dirty="0">
                <a:solidFill>
                  <a:srgbClr val="000000"/>
                </a:solidFill>
                <a:latin typeface="arial" panose="020B0604020202020204" pitchFamily="34" charset="0"/>
              </a:rPr>
              <a:t>15.5%</a:t>
            </a:r>
            <a:endParaRPr lang="en-IE" sz="1200" dirty="0"/>
          </a:p>
        </p:txBody>
      </p:sp>
      <p:sp>
        <p:nvSpPr>
          <p:cNvPr id="87" name="Left Brace 86"/>
          <p:cNvSpPr/>
          <p:nvPr/>
        </p:nvSpPr>
        <p:spPr>
          <a:xfrm rot="16200000">
            <a:off x="2258575" y="4786384"/>
            <a:ext cx="226028" cy="591389"/>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IE"/>
          </a:p>
        </p:txBody>
      </p:sp>
      <p:sp>
        <p:nvSpPr>
          <p:cNvPr id="88" name="Rectangle 87"/>
          <p:cNvSpPr/>
          <p:nvPr/>
        </p:nvSpPr>
        <p:spPr>
          <a:xfrm>
            <a:off x="2058677" y="5168528"/>
            <a:ext cx="619080" cy="276999"/>
          </a:xfrm>
          <a:prstGeom prst="rect">
            <a:avLst/>
          </a:prstGeom>
        </p:spPr>
        <p:txBody>
          <a:bodyPr wrap="none">
            <a:spAutoFit/>
          </a:bodyPr>
          <a:lstStyle/>
          <a:p>
            <a:r>
              <a:rPr lang="en-IE" sz="1200" dirty="0" smtClean="0">
                <a:solidFill>
                  <a:srgbClr val="000000"/>
                </a:solidFill>
                <a:latin typeface="arial" panose="020B0604020202020204" pitchFamily="34" charset="0"/>
              </a:rPr>
              <a:t>10.9%</a:t>
            </a:r>
            <a:endParaRPr lang="en-IE" sz="1200" dirty="0"/>
          </a:p>
        </p:txBody>
      </p:sp>
      <p:sp>
        <p:nvSpPr>
          <p:cNvPr id="89" name="Left Brace 88"/>
          <p:cNvSpPr/>
          <p:nvPr/>
        </p:nvSpPr>
        <p:spPr>
          <a:xfrm rot="16200000">
            <a:off x="3460706" y="4184534"/>
            <a:ext cx="256246" cy="1808397"/>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E"/>
          </a:p>
        </p:txBody>
      </p:sp>
      <p:sp>
        <p:nvSpPr>
          <p:cNvPr id="90" name="Rectangle 89"/>
          <p:cNvSpPr/>
          <p:nvPr/>
        </p:nvSpPr>
        <p:spPr>
          <a:xfrm>
            <a:off x="3313988" y="5168529"/>
            <a:ext cx="654344" cy="276999"/>
          </a:xfrm>
          <a:prstGeom prst="rect">
            <a:avLst/>
          </a:prstGeom>
        </p:spPr>
        <p:txBody>
          <a:bodyPr wrap="square">
            <a:spAutoFit/>
          </a:bodyPr>
          <a:lstStyle/>
          <a:p>
            <a:r>
              <a:rPr lang="en-IE" sz="1200" dirty="0" smtClean="0">
                <a:solidFill>
                  <a:srgbClr val="000000"/>
                </a:solidFill>
                <a:latin typeface="arial" panose="020B0604020202020204" pitchFamily="34" charset="0"/>
              </a:rPr>
              <a:t>41.8%</a:t>
            </a:r>
            <a:endParaRPr lang="en-IE" sz="1200" dirty="0"/>
          </a:p>
        </p:txBody>
      </p:sp>
      <p:sp>
        <p:nvSpPr>
          <p:cNvPr id="91" name="Left Brace 90"/>
          <p:cNvSpPr/>
          <p:nvPr/>
        </p:nvSpPr>
        <p:spPr>
          <a:xfrm rot="16200000">
            <a:off x="4728727" y="4766867"/>
            <a:ext cx="187649" cy="644391"/>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E"/>
          </a:p>
        </p:txBody>
      </p:sp>
      <p:sp>
        <p:nvSpPr>
          <p:cNvPr id="92" name="Rectangle 91"/>
          <p:cNvSpPr/>
          <p:nvPr/>
        </p:nvSpPr>
        <p:spPr>
          <a:xfrm>
            <a:off x="4497727" y="5154736"/>
            <a:ext cx="619080" cy="276999"/>
          </a:xfrm>
          <a:prstGeom prst="rect">
            <a:avLst/>
          </a:prstGeom>
        </p:spPr>
        <p:txBody>
          <a:bodyPr wrap="none">
            <a:spAutoFit/>
          </a:bodyPr>
          <a:lstStyle/>
          <a:p>
            <a:r>
              <a:rPr lang="en-IE" sz="1200" dirty="0" smtClean="0">
                <a:solidFill>
                  <a:srgbClr val="000000"/>
                </a:solidFill>
                <a:latin typeface="arial" panose="020B0604020202020204" pitchFamily="34" charset="0"/>
              </a:rPr>
              <a:t>12.9%</a:t>
            </a:r>
            <a:endParaRPr lang="en-IE" sz="1200" dirty="0"/>
          </a:p>
        </p:txBody>
      </p:sp>
      <p:sp>
        <p:nvSpPr>
          <p:cNvPr id="93" name="Left Brace 92"/>
          <p:cNvSpPr/>
          <p:nvPr/>
        </p:nvSpPr>
        <p:spPr>
          <a:xfrm rot="16200000">
            <a:off x="6217980" y="3929335"/>
            <a:ext cx="187650" cy="2319454"/>
          </a:xfrm>
          <a:custGeom>
            <a:avLst/>
            <a:gdLst>
              <a:gd name="connsiteX0" fmla="*/ 232725 w 232725"/>
              <a:gd name="connsiteY0" fmla="*/ 2312308 h 2312308"/>
              <a:gd name="connsiteX1" fmla="*/ 116362 w 232725"/>
              <a:gd name="connsiteY1" fmla="*/ 2292915 h 2312308"/>
              <a:gd name="connsiteX2" fmla="*/ 116363 w 232725"/>
              <a:gd name="connsiteY2" fmla="*/ 1175547 h 2312308"/>
              <a:gd name="connsiteX3" fmla="*/ 0 w 232725"/>
              <a:gd name="connsiteY3" fmla="*/ 1156154 h 2312308"/>
              <a:gd name="connsiteX4" fmla="*/ 116363 w 232725"/>
              <a:gd name="connsiteY4" fmla="*/ 1136761 h 2312308"/>
              <a:gd name="connsiteX5" fmla="*/ 116363 w 232725"/>
              <a:gd name="connsiteY5" fmla="*/ 19393 h 2312308"/>
              <a:gd name="connsiteX6" fmla="*/ 232726 w 232725"/>
              <a:gd name="connsiteY6" fmla="*/ 0 h 2312308"/>
              <a:gd name="connsiteX7" fmla="*/ 232725 w 232725"/>
              <a:gd name="connsiteY7" fmla="*/ 2312308 h 2312308"/>
              <a:gd name="connsiteX0" fmla="*/ 232725 w 232725"/>
              <a:gd name="connsiteY0" fmla="*/ 2312308 h 2312308"/>
              <a:gd name="connsiteX1" fmla="*/ 116362 w 232725"/>
              <a:gd name="connsiteY1" fmla="*/ 2292915 h 2312308"/>
              <a:gd name="connsiteX2" fmla="*/ 116363 w 232725"/>
              <a:gd name="connsiteY2" fmla="*/ 1175547 h 2312308"/>
              <a:gd name="connsiteX3" fmla="*/ 0 w 232725"/>
              <a:gd name="connsiteY3" fmla="*/ 1156154 h 2312308"/>
              <a:gd name="connsiteX4" fmla="*/ 116363 w 232725"/>
              <a:gd name="connsiteY4" fmla="*/ 1136761 h 2312308"/>
              <a:gd name="connsiteX5" fmla="*/ 116363 w 232725"/>
              <a:gd name="connsiteY5" fmla="*/ 19393 h 2312308"/>
              <a:gd name="connsiteX6" fmla="*/ 232726 w 232725"/>
              <a:gd name="connsiteY6" fmla="*/ 0 h 2312308"/>
              <a:gd name="connsiteX0" fmla="*/ 232725 w 232726"/>
              <a:gd name="connsiteY0" fmla="*/ 2312308 h 2312308"/>
              <a:gd name="connsiteX1" fmla="*/ 116362 w 232726"/>
              <a:gd name="connsiteY1" fmla="*/ 2292915 h 2312308"/>
              <a:gd name="connsiteX2" fmla="*/ 116363 w 232726"/>
              <a:gd name="connsiteY2" fmla="*/ 1175547 h 2312308"/>
              <a:gd name="connsiteX3" fmla="*/ 0 w 232726"/>
              <a:gd name="connsiteY3" fmla="*/ 1156154 h 2312308"/>
              <a:gd name="connsiteX4" fmla="*/ 116363 w 232726"/>
              <a:gd name="connsiteY4" fmla="*/ 1136761 h 2312308"/>
              <a:gd name="connsiteX5" fmla="*/ 116363 w 232726"/>
              <a:gd name="connsiteY5" fmla="*/ 19393 h 2312308"/>
              <a:gd name="connsiteX6" fmla="*/ 232726 w 232726"/>
              <a:gd name="connsiteY6" fmla="*/ 0 h 2312308"/>
              <a:gd name="connsiteX7" fmla="*/ 232725 w 232726"/>
              <a:gd name="connsiteY7" fmla="*/ 2312308 h 2312308"/>
              <a:gd name="connsiteX0" fmla="*/ 116362 w 232726"/>
              <a:gd name="connsiteY0" fmla="*/ 2292915 h 2312308"/>
              <a:gd name="connsiteX1" fmla="*/ 116363 w 232726"/>
              <a:gd name="connsiteY1" fmla="*/ 1175547 h 2312308"/>
              <a:gd name="connsiteX2" fmla="*/ 0 w 232726"/>
              <a:gd name="connsiteY2" fmla="*/ 1156154 h 2312308"/>
              <a:gd name="connsiteX3" fmla="*/ 116363 w 232726"/>
              <a:gd name="connsiteY3" fmla="*/ 1136761 h 2312308"/>
              <a:gd name="connsiteX4" fmla="*/ 116363 w 232726"/>
              <a:gd name="connsiteY4" fmla="*/ 19393 h 2312308"/>
              <a:gd name="connsiteX5" fmla="*/ 232726 w 232726"/>
              <a:gd name="connsiteY5" fmla="*/ 0 h 2312308"/>
              <a:gd name="connsiteX0" fmla="*/ 232726 w 232726"/>
              <a:gd name="connsiteY0" fmla="*/ 0 h 2319454"/>
              <a:gd name="connsiteX1" fmla="*/ 116362 w 232726"/>
              <a:gd name="connsiteY1" fmla="*/ 2292915 h 2319454"/>
              <a:gd name="connsiteX2" fmla="*/ 116363 w 232726"/>
              <a:gd name="connsiteY2" fmla="*/ 1175547 h 2319454"/>
              <a:gd name="connsiteX3" fmla="*/ 0 w 232726"/>
              <a:gd name="connsiteY3" fmla="*/ 1156154 h 2319454"/>
              <a:gd name="connsiteX4" fmla="*/ 116363 w 232726"/>
              <a:gd name="connsiteY4" fmla="*/ 1136761 h 2319454"/>
              <a:gd name="connsiteX5" fmla="*/ 116363 w 232726"/>
              <a:gd name="connsiteY5" fmla="*/ 19393 h 2319454"/>
              <a:gd name="connsiteX6" fmla="*/ 232726 w 232726"/>
              <a:gd name="connsiteY6" fmla="*/ 0 h 2319454"/>
              <a:gd name="connsiteX0" fmla="*/ 116362 w 232726"/>
              <a:gd name="connsiteY0" fmla="*/ 2292915 h 2319454"/>
              <a:gd name="connsiteX1" fmla="*/ 116363 w 232726"/>
              <a:gd name="connsiteY1" fmla="*/ 1175547 h 2319454"/>
              <a:gd name="connsiteX2" fmla="*/ 0 w 232726"/>
              <a:gd name="connsiteY2" fmla="*/ 1156154 h 2319454"/>
              <a:gd name="connsiteX3" fmla="*/ 116363 w 232726"/>
              <a:gd name="connsiteY3" fmla="*/ 1136761 h 2319454"/>
              <a:gd name="connsiteX4" fmla="*/ 116363 w 232726"/>
              <a:gd name="connsiteY4" fmla="*/ 19393 h 2319454"/>
              <a:gd name="connsiteX5" fmla="*/ 232726 w 232726"/>
              <a:gd name="connsiteY5" fmla="*/ 0 h 231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6" h="2319454" stroke="0" extrusionOk="0">
                <a:moveTo>
                  <a:pt x="232726" y="0"/>
                </a:moveTo>
                <a:cubicBezTo>
                  <a:pt x="232726" y="378920"/>
                  <a:pt x="135756" y="2096991"/>
                  <a:pt x="116362" y="2292915"/>
                </a:cubicBezTo>
                <a:cubicBezTo>
                  <a:pt x="96968" y="2488839"/>
                  <a:pt x="116363" y="1548003"/>
                  <a:pt x="116363" y="1175547"/>
                </a:cubicBezTo>
                <a:cubicBezTo>
                  <a:pt x="116363" y="1164837"/>
                  <a:pt x="64266" y="1156154"/>
                  <a:pt x="0" y="1156154"/>
                </a:cubicBezTo>
                <a:cubicBezTo>
                  <a:pt x="64266" y="1156154"/>
                  <a:pt x="116363" y="1147471"/>
                  <a:pt x="116363" y="1136761"/>
                </a:cubicBezTo>
                <a:lnTo>
                  <a:pt x="116363" y="19393"/>
                </a:lnTo>
                <a:cubicBezTo>
                  <a:pt x="116363" y="8683"/>
                  <a:pt x="168460" y="0"/>
                  <a:pt x="232726" y="0"/>
                </a:cubicBezTo>
                <a:close/>
              </a:path>
              <a:path w="232726" h="2319454" fill="none">
                <a:moveTo>
                  <a:pt x="116362" y="2292915"/>
                </a:moveTo>
                <a:cubicBezTo>
                  <a:pt x="116362" y="1920459"/>
                  <a:pt x="116363" y="1548003"/>
                  <a:pt x="116363" y="1175547"/>
                </a:cubicBezTo>
                <a:cubicBezTo>
                  <a:pt x="116363" y="1164837"/>
                  <a:pt x="64266" y="1156154"/>
                  <a:pt x="0" y="1156154"/>
                </a:cubicBezTo>
                <a:cubicBezTo>
                  <a:pt x="64266" y="1156154"/>
                  <a:pt x="116363" y="1147471"/>
                  <a:pt x="116363" y="1136761"/>
                </a:cubicBezTo>
                <a:lnTo>
                  <a:pt x="116363" y="19393"/>
                </a:lnTo>
                <a:cubicBezTo>
                  <a:pt x="116363" y="8683"/>
                  <a:pt x="168460" y="0"/>
                  <a:pt x="232726" y="0"/>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IE"/>
          </a:p>
        </p:txBody>
      </p:sp>
      <p:sp>
        <p:nvSpPr>
          <p:cNvPr id="94" name="Rectangle 93"/>
          <p:cNvSpPr/>
          <p:nvPr/>
        </p:nvSpPr>
        <p:spPr>
          <a:xfrm>
            <a:off x="6017342" y="5142309"/>
            <a:ext cx="619080" cy="276999"/>
          </a:xfrm>
          <a:prstGeom prst="rect">
            <a:avLst/>
          </a:prstGeom>
        </p:spPr>
        <p:txBody>
          <a:bodyPr wrap="none">
            <a:spAutoFit/>
          </a:bodyPr>
          <a:lstStyle/>
          <a:p>
            <a:r>
              <a:rPr lang="en-IE" sz="1200" dirty="0" smtClean="0">
                <a:solidFill>
                  <a:srgbClr val="000000"/>
                </a:solidFill>
                <a:latin typeface="arial" panose="020B0604020202020204" pitchFamily="34" charset="0"/>
              </a:rPr>
              <a:t>19.1%</a:t>
            </a:r>
            <a:endParaRPr lang="en-IE" sz="1200" dirty="0"/>
          </a:p>
        </p:txBody>
      </p:sp>
      <p:grpSp>
        <p:nvGrpSpPr>
          <p:cNvPr id="96" name="Group 95"/>
          <p:cNvGrpSpPr/>
          <p:nvPr/>
        </p:nvGrpSpPr>
        <p:grpSpPr>
          <a:xfrm>
            <a:off x="10745555" y="2294544"/>
            <a:ext cx="746372" cy="667897"/>
            <a:chOff x="9083520" y="1140383"/>
            <a:chExt cx="746372" cy="667897"/>
          </a:xfrm>
        </p:grpSpPr>
        <p:sp>
          <p:nvSpPr>
            <p:cNvPr id="95" name="Freeform 94"/>
            <p:cNvSpPr/>
            <p:nvPr/>
          </p:nvSpPr>
          <p:spPr>
            <a:xfrm>
              <a:off x="9124950" y="1209675"/>
              <a:ext cx="681038" cy="576263"/>
            </a:xfrm>
            <a:custGeom>
              <a:avLst/>
              <a:gdLst>
                <a:gd name="connsiteX0" fmla="*/ 0 w 681038"/>
                <a:gd name="connsiteY0" fmla="*/ 52388 h 576263"/>
                <a:gd name="connsiteX1" fmla="*/ 71438 w 681038"/>
                <a:gd name="connsiteY1" fmla="*/ 0 h 576263"/>
                <a:gd name="connsiteX2" fmla="*/ 681038 w 681038"/>
                <a:gd name="connsiteY2" fmla="*/ 76200 h 576263"/>
                <a:gd name="connsiteX3" fmla="*/ 657225 w 681038"/>
                <a:gd name="connsiteY3" fmla="*/ 514350 h 576263"/>
                <a:gd name="connsiteX4" fmla="*/ 619125 w 681038"/>
                <a:gd name="connsiteY4" fmla="*/ 576263 h 576263"/>
                <a:gd name="connsiteX5" fmla="*/ 14288 w 681038"/>
                <a:gd name="connsiteY5" fmla="*/ 471488 h 576263"/>
                <a:gd name="connsiteX6" fmla="*/ 0 w 681038"/>
                <a:gd name="connsiteY6" fmla="*/ 52388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038" h="576263">
                  <a:moveTo>
                    <a:pt x="0" y="52388"/>
                  </a:moveTo>
                  <a:lnTo>
                    <a:pt x="71438" y="0"/>
                  </a:lnTo>
                  <a:lnTo>
                    <a:pt x="681038" y="76200"/>
                  </a:lnTo>
                  <a:lnTo>
                    <a:pt x="657225" y="514350"/>
                  </a:lnTo>
                  <a:lnTo>
                    <a:pt x="619125" y="576263"/>
                  </a:lnTo>
                  <a:lnTo>
                    <a:pt x="14288" y="471488"/>
                  </a:lnTo>
                  <a:lnTo>
                    <a:pt x="0" y="52388"/>
                  </a:lnTo>
                  <a:close/>
                </a:path>
              </a:pathLst>
            </a:cu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28" name="Picture 4" descr="Image result for briefcase clipart"/>
            <p:cNvPicPr>
              <a:picLocks noChangeAspect="1" noChangeArrowheads="1"/>
            </p:cNvPicPr>
            <p:nvPr/>
          </p:nvPicPr>
          <p:blipFill>
            <a:blip r:embed="rId28">
              <a:extLst>
                <a:ext uri="{BEBA8EAE-BF5A-486C-A8C5-ECC9F3942E4B}">
                  <a14:imgProps xmlns:a14="http://schemas.microsoft.com/office/drawing/2010/main">
                    <a14:imgLayer r:embed="rId29">
                      <a14:imgEffect>
                        <a14:backgroundRemoval t="0" b="100000" l="0" r="99667">
                          <a14:foregroundMark x1="33667" y1="79204" x2="33667" y2="79204"/>
                          <a14:foregroundMark x1="20167" y1="17722" x2="20167" y2="17722"/>
                          <a14:foregroundMark x1="84833" y1="48644" x2="84833" y2="48644"/>
                        </a14:backgroundRemoval>
                      </a14:imgEffect>
                    </a14:imgLayer>
                  </a14:imgProps>
                </a:ext>
                <a:ext uri="{28A0092B-C50C-407E-A947-70E740481C1C}">
                  <a14:useLocalDpi xmlns:a14="http://schemas.microsoft.com/office/drawing/2010/main" val="0"/>
                </a:ext>
              </a:extLst>
            </a:blip>
            <a:srcRect/>
            <a:stretch>
              <a:fillRect/>
            </a:stretch>
          </p:blipFill>
          <p:spPr bwMode="auto">
            <a:xfrm>
              <a:off x="9105230" y="1140383"/>
              <a:ext cx="724662" cy="667897"/>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9083520" y="1365584"/>
              <a:ext cx="696216" cy="276999"/>
            </a:xfrm>
            <a:prstGeom prst="rect">
              <a:avLst/>
            </a:prstGeom>
            <a:noFill/>
          </p:spPr>
          <p:txBody>
            <a:bodyPr wrap="none" rtlCol="0">
              <a:spAutoFit/>
            </a:bodyPr>
            <a:lstStyle/>
            <a:p>
              <a:r>
                <a:rPr lang="en-IE" sz="1200" dirty="0" smtClean="0"/>
                <a:t>Strategy</a:t>
              </a:r>
              <a:endParaRPr lang="en-IE" sz="1200" dirty="0"/>
            </a:p>
          </p:txBody>
        </p:sp>
      </p:grpSp>
      <p:sp>
        <p:nvSpPr>
          <p:cNvPr id="97" name="TextBox 96"/>
          <p:cNvSpPr txBox="1"/>
          <p:nvPr/>
        </p:nvSpPr>
        <p:spPr>
          <a:xfrm>
            <a:off x="3185879" y="5375194"/>
            <a:ext cx="1887696" cy="276999"/>
          </a:xfrm>
          <a:prstGeom prst="rect">
            <a:avLst/>
          </a:prstGeom>
          <a:noFill/>
        </p:spPr>
        <p:txBody>
          <a:bodyPr wrap="none" rtlCol="0">
            <a:spAutoFit/>
          </a:bodyPr>
          <a:lstStyle/>
          <a:p>
            <a:r>
              <a:rPr lang="en-IE" sz="1200" dirty="0" smtClean="0"/>
              <a:t>EU Population in age bands</a:t>
            </a:r>
            <a:endParaRPr lang="en-IE" sz="1200" dirty="0"/>
          </a:p>
        </p:txBody>
      </p:sp>
      <p:grpSp>
        <p:nvGrpSpPr>
          <p:cNvPr id="99" name="Group 98"/>
          <p:cNvGrpSpPr/>
          <p:nvPr/>
        </p:nvGrpSpPr>
        <p:grpSpPr>
          <a:xfrm>
            <a:off x="134532" y="2792657"/>
            <a:ext cx="3318573" cy="1486344"/>
            <a:chOff x="134532" y="2792657"/>
            <a:chExt cx="3318573" cy="1486344"/>
          </a:xfrm>
        </p:grpSpPr>
        <p:pic>
          <p:nvPicPr>
            <p:cNvPr id="1030" name="Picture 6" descr="Image result for dictionary"/>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4532" y="2792657"/>
              <a:ext cx="1486344" cy="14863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lleg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796611" y="3026775"/>
              <a:ext cx="1656494" cy="123290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529062" y="3322211"/>
              <a:ext cx="871154" cy="338554"/>
            </a:xfrm>
            <a:prstGeom prst="rect">
              <a:avLst/>
            </a:prstGeom>
            <a:solidFill>
              <a:schemeClr val="tx2"/>
            </a:solidFill>
            <a:scene3d>
              <a:camera prst="isometricOffAxis1Right"/>
              <a:lightRig rig="threePt" dir="t"/>
            </a:scene3d>
          </p:spPr>
          <p:txBody>
            <a:bodyPr wrap="square" rtlCol="0">
              <a:spAutoFit/>
            </a:bodyPr>
            <a:lstStyle/>
            <a:p>
              <a:r>
                <a:rPr lang="en-IE" sz="1600" dirty="0" smtClean="0">
                  <a:solidFill>
                    <a:schemeClr val="bg1"/>
                  </a:solidFill>
                </a:rPr>
                <a:t>Big Data</a:t>
              </a:r>
              <a:endParaRPr lang="en-IE" sz="1600" dirty="0">
                <a:solidFill>
                  <a:schemeClr val="bg1"/>
                </a:solidFill>
              </a:endParaRPr>
            </a:p>
          </p:txBody>
        </p:sp>
      </p:grpSp>
      <p:grpSp>
        <p:nvGrpSpPr>
          <p:cNvPr id="105" name="Group 104"/>
          <p:cNvGrpSpPr/>
          <p:nvPr/>
        </p:nvGrpSpPr>
        <p:grpSpPr>
          <a:xfrm>
            <a:off x="8818010" y="5013894"/>
            <a:ext cx="2787132" cy="1759512"/>
            <a:chOff x="8780709" y="5137995"/>
            <a:chExt cx="2787132" cy="1371996"/>
          </a:xfrm>
        </p:grpSpPr>
        <p:sp>
          <p:nvSpPr>
            <p:cNvPr id="103" name="Cloud 102"/>
            <p:cNvSpPr/>
            <p:nvPr/>
          </p:nvSpPr>
          <p:spPr>
            <a:xfrm>
              <a:off x="8780709" y="5137995"/>
              <a:ext cx="2787132" cy="127683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IE"/>
            </a:p>
          </p:txBody>
        </p:sp>
        <p:sp>
          <p:nvSpPr>
            <p:cNvPr id="110" name="Rectangle 109"/>
            <p:cNvSpPr/>
            <p:nvPr/>
          </p:nvSpPr>
          <p:spPr>
            <a:xfrm rot="21302523">
              <a:off x="9071518" y="5309662"/>
              <a:ext cx="2494224" cy="1200329"/>
            </a:xfrm>
            <a:prstGeom prst="rect">
              <a:avLst/>
            </a:prstGeom>
          </p:spPr>
          <p:txBody>
            <a:bodyPr wrap="square">
              <a:spAutoFit/>
            </a:bodyPr>
            <a:lstStyle/>
            <a:p>
              <a:r>
                <a:rPr lang="en-IE" b="1" dirty="0"/>
                <a:t>Descriptive, </a:t>
              </a:r>
              <a:r>
                <a:rPr lang="en-IE" b="1" dirty="0" smtClean="0"/>
                <a:t>predictive</a:t>
              </a:r>
              <a:r>
                <a:rPr lang="en-IE" b="1" dirty="0"/>
                <a:t>, prescriptive </a:t>
              </a:r>
              <a:r>
                <a:rPr lang="en-IE" b="1" dirty="0" smtClean="0"/>
                <a:t>analysis!</a:t>
              </a:r>
            </a:p>
            <a:p>
              <a:pPr algn="ctr"/>
              <a:r>
                <a:rPr lang="en-IE" b="1" dirty="0" smtClean="0"/>
                <a:t>Best in Class</a:t>
              </a:r>
            </a:p>
            <a:p>
              <a:pPr algn="ctr"/>
              <a:r>
                <a:rPr lang="en-IE" b="1" dirty="0" smtClean="0"/>
                <a:t>Diagnostics</a:t>
              </a:r>
              <a:endParaRPr lang="en-IE" b="1" dirty="0"/>
            </a:p>
          </p:txBody>
        </p:sp>
      </p:grpSp>
      <p:pic>
        <p:nvPicPr>
          <p:cNvPr id="112" name="Picture 111"/>
          <p:cNvPicPr>
            <a:picLocks noChangeAspect="1"/>
          </p:cNvPicPr>
          <p:nvPr/>
        </p:nvPicPr>
        <p:blipFill>
          <a:blip r:embed="rId32"/>
          <a:stretch>
            <a:fillRect/>
          </a:stretch>
        </p:blipFill>
        <p:spPr>
          <a:xfrm>
            <a:off x="8489559" y="55308"/>
            <a:ext cx="1369648" cy="620713"/>
          </a:xfrm>
          <a:prstGeom prst="rect">
            <a:avLst/>
          </a:prstGeom>
        </p:spPr>
      </p:pic>
      <p:pic>
        <p:nvPicPr>
          <p:cNvPr id="113" name="Picture 4" descr="Image result for school of electrical and electronic engineering dit"/>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886658" y="70855"/>
            <a:ext cx="2159563" cy="610077"/>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p:cNvSpPr txBox="1"/>
          <p:nvPr/>
        </p:nvSpPr>
        <p:spPr>
          <a:xfrm>
            <a:off x="9174383" y="6611849"/>
            <a:ext cx="3032882" cy="276999"/>
          </a:xfrm>
          <a:prstGeom prst="rect">
            <a:avLst/>
          </a:prstGeom>
          <a:noFill/>
        </p:spPr>
        <p:txBody>
          <a:bodyPr wrap="none" rtlCol="0">
            <a:spAutoFit/>
          </a:bodyPr>
          <a:lstStyle/>
          <a:p>
            <a:r>
              <a:rPr lang="en-IE" sz="1200" i="1" dirty="0" smtClean="0"/>
              <a:t>Dr John McGrory (john.mcgrory@TUDublin.ie</a:t>
            </a:r>
            <a:endParaRPr lang="en-IE" sz="1200" i="1" dirty="0"/>
          </a:p>
        </p:txBody>
      </p:sp>
    </p:spTree>
    <p:extLst>
      <p:ext uri="{BB962C8B-B14F-4D97-AF65-F5344CB8AC3E}">
        <p14:creationId xmlns:p14="http://schemas.microsoft.com/office/powerpoint/2010/main" val="238057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900000">
                                      <p:cBhvr>
                                        <p:cTn id="14" dur="2000" fill="hold"/>
                                        <p:tgtEl>
                                          <p:spTgt spid="3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7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25081</TotalTime>
  <Words>613</Words>
  <Application>Microsoft Office PowerPoint</Application>
  <PresentationFormat>Widescreen</PresentationFormat>
  <Paragraphs>52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vt:lpstr>
      <vt:lpstr>Calibri</vt:lpstr>
      <vt:lpstr>Tema di Office</vt:lpstr>
      <vt:lpstr>PowerPoint Presentation</vt:lpstr>
    </vt:vector>
  </TitlesOfParts>
  <Company>ZooMarch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Matteo</dc:creator>
  <cp:lastModifiedBy>John McGrory</cp:lastModifiedBy>
  <cp:revision>326</cp:revision>
  <dcterms:created xsi:type="dcterms:W3CDTF">2014-10-27T14:04:33Z</dcterms:created>
  <dcterms:modified xsi:type="dcterms:W3CDTF">2019-09-13T14:33:38Z</dcterms:modified>
</cp:coreProperties>
</file>